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0"/>
  </p:notesMasterIdLst>
  <p:sldIdLst>
    <p:sldId id="256" r:id="rId2"/>
    <p:sldId id="361" r:id="rId3"/>
    <p:sldId id="310" r:id="rId4"/>
    <p:sldId id="312" r:id="rId5"/>
    <p:sldId id="313" r:id="rId6"/>
    <p:sldId id="362" r:id="rId7"/>
    <p:sldId id="314" r:id="rId8"/>
    <p:sldId id="315" r:id="rId9"/>
    <p:sldId id="280" r:id="rId10"/>
    <p:sldId id="316" r:id="rId11"/>
    <p:sldId id="317" r:id="rId12"/>
    <p:sldId id="318" r:id="rId13"/>
    <p:sldId id="319" r:id="rId14"/>
    <p:sldId id="320" r:id="rId15"/>
    <p:sldId id="321" r:id="rId16"/>
    <p:sldId id="363" r:id="rId17"/>
    <p:sldId id="322" r:id="rId18"/>
    <p:sldId id="323" r:id="rId19"/>
    <p:sldId id="324" r:id="rId20"/>
    <p:sldId id="325" r:id="rId21"/>
    <p:sldId id="360" r:id="rId22"/>
    <p:sldId id="326" r:id="rId23"/>
    <p:sldId id="327" r:id="rId24"/>
    <p:sldId id="364" r:id="rId25"/>
    <p:sldId id="328" r:id="rId26"/>
    <p:sldId id="331" r:id="rId27"/>
    <p:sldId id="332" r:id="rId28"/>
    <p:sldId id="329" r:id="rId29"/>
    <p:sldId id="330" r:id="rId30"/>
    <p:sldId id="333" r:id="rId31"/>
    <p:sldId id="334" r:id="rId32"/>
    <p:sldId id="365" r:id="rId33"/>
    <p:sldId id="335" r:id="rId34"/>
    <p:sldId id="336" r:id="rId35"/>
    <p:sldId id="337" r:id="rId36"/>
    <p:sldId id="338" r:id="rId37"/>
    <p:sldId id="339" r:id="rId38"/>
    <p:sldId id="340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51" r:id="rId50"/>
    <p:sldId id="352" r:id="rId51"/>
    <p:sldId id="353" r:id="rId52"/>
    <p:sldId id="354" r:id="rId53"/>
    <p:sldId id="355" r:id="rId54"/>
    <p:sldId id="356" r:id="rId55"/>
    <p:sldId id="357" r:id="rId56"/>
    <p:sldId id="358" r:id="rId57"/>
    <p:sldId id="359" r:id="rId58"/>
    <p:sldId id="311" r:id="rId59"/>
  </p:sldIdLst>
  <p:sldSz cx="11880850" cy="6840538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648" y="-139"/>
      </p:cViewPr>
      <p:guideLst>
        <p:guide orient="horz" pos="2155"/>
        <p:guide pos="37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7FCA6-8F9D-4B7F-93AD-6DB92CA19A28}" type="datetimeFigureOut">
              <a:rPr lang="es-ES" smtClean="0"/>
              <a:pPr/>
              <a:t>02/05/2016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685800"/>
            <a:ext cx="5953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BE688-CB27-49F9-8DDD-5417FA6D6A5A}" type="slidenum">
              <a:rPr lang="es-ES" smtClean="0"/>
              <a:pPr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82095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891064" y="2125001"/>
            <a:ext cx="10098723" cy="1466282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782128" y="3876305"/>
            <a:ext cx="8316595" cy="174813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613616" y="273939"/>
            <a:ext cx="2673191" cy="5836626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594042" y="273939"/>
            <a:ext cx="7821560" cy="5836626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594043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39432" y="1596126"/>
            <a:ext cx="5247375" cy="451443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02/05/2016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94042" y="1531204"/>
            <a:ext cx="5249439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94042" y="2169337"/>
            <a:ext cx="5249439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035307" y="1531204"/>
            <a:ext cx="5251501" cy="63813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035307" y="2169337"/>
            <a:ext cx="5251501" cy="394122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02/05/2016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02/05/2016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02/05/2016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94043" y="272355"/>
            <a:ext cx="3908718" cy="115909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45082" y="272355"/>
            <a:ext cx="6641725" cy="583821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94043" y="1431446"/>
            <a:ext cx="3908718" cy="46791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02/05/2016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28730" y="4788377"/>
            <a:ext cx="7128510" cy="56529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28730" y="611215"/>
            <a:ext cx="7128510" cy="41043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28730" y="5353671"/>
            <a:ext cx="7128510" cy="8028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02/05/2016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594043" y="273939"/>
            <a:ext cx="10692765" cy="1140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94043" y="1596126"/>
            <a:ext cx="10692765" cy="45144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94043" y="6340166"/>
            <a:ext cx="2772198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02/05/2016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059291" y="6340166"/>
            <a:ext cx="3762269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514609" y="6340166"/>
            <a:ext cx="2772198" cy="36419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4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870982" cy="6840538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-28202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6" name="Rectangle 15"/>
          <p:cNvSpPr txBox="1">
            <a:spLocks noChangeArrowheads="1"/>
          </p:cNvSpPr>
          <p:nvPr/>
        </p:nvSpPr>
        <p:spPr>
          <a:xfrm>
            <a:off x="7654937" y="374824"/>
            <a:ext cx="4225913" cy="2802928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28398" dir="3806097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lIns="92075" tIns="46038" rIns="92075" bIns="46038" rtlCol="0" anchor="b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s-ES_tradnl" sz="7200" b="1" i="1" dirty="0" smtClean="0">
                <a:ln w="38100">
                  <a:solidFill>
                    <a:srgbClr val="FF0000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5º </a:t>
            </a:r>
          </a:p>
          <a:p>
            <a:pPr>
              <a:defRPr/>
            </a:pPr>
            <a:r>
              <a:rPr lang="es-ES_tradnl" sz="7200" b="1" i="1" dirty="0" smtClean="0">
                <a:ln w="38100">
                  <a:solidFill>
                    <a:srgbClr val="FF0000"/>
                  </a:solidFill>
                </a:ln>
                <a:blipFill>
                  <a:blip r:embed="rId3"/>
                  <a:stretch>
                    <a:fillRect/>
                  </a:stretch>
                </a:blipFill>
              </a:rPr>
              <a:t>Primaria</a:t>
            </a: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344223"/>
            <a:ext cx="1736749" cy="236818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1654145" y="1463240"/>
            <a:ext cx="6363268" cy="4549275"/>
          </a:xfrm>
          <a:prstGeom prst="rect">
            <a:avLst/>
          </a:prstGeom>
          <a:blipFill>
            <a:blip r:embed="rId5"/>
            <a:tile tx="0" ty="0" sx="100000" sy="100000" flip="none" algn="tl"/>
          </a:blipFill>
          <a:ln w="762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None/>
              <a:defRPr/>
            </a:pPr>
            <a:endParaRPr lang="es-ES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71054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1</a:t>
            </a:fld>
            <a:endParaRPr lang="es-ES" sz="3600" b="1" dirty="0">
              <a:solidFill>
                <a:schemeClr val="bg1"/>
              </a:solidFill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1939897" y="1777195"/>
            <a:ext cx="5786478" cy="400052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urveDown">
              <a:avLst>
                <a:gd name="adj" fmla="val 28395"/>
              </a:avLst>
            </a:prstTxWarp>
            <a:spAutoFit/>
          </a:bodyPr>
          <a:lstStyle/>
          <a:p>
            <a:pPr algn="ctr"/>
            <a:r>
              <a:rPr lang="es-E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blipFill>
                  <a:blip r:embed="rId6"/>
                  <a:stretch>
                    <a:fillRect/>
                  </a:stretch>
                </a:blipFill>
                <a:effectLst/>
              </a:rPr>
              <a:t>Preguntas y respuestas </a:t>
            </a:r>
          </a:p>
          <a:p>
            <a:pPr algn="ctr"/>
            <a:r>
              <a:rPr lang="es-E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blipFill>
                  <a:blip r:embed="rId6"/>
                  <a:stretch>
                    <a:fillRect/>
                  </a:stretch>
                </a:blipFill>
                <a:effectLst/>
              </a:rPr>
              <a:t>de repaso.</a:t>
            </a:r>
            <a:endParaRPr lang="es-E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blipFill>
                <a:blip r:embed="rId6"/>
                <a:stretch>
                  <a:fillRect/>
                </a:stretch>
              </a:blipFill>
              <a:effectLst/>
            </a:endParaRPr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>
          <a:xfrm>
            <a:off x="8512193" y="3608090"/>
            <a:ext cx="2772198" cy="2141430"/>
          </a:xfrm>
        </p:spPr>
        <p:txBody>
          <a:bodyPr/>
          <a:lstStyle/>
          <a:p>
            <a:pPr algn="r"/>
            <a:fld id="{F3122444-D990-48C4-86F9-E45448DE7032}" type="datetime4">
              <a:rPr lang="es-ES" sz="4000" smtClean="0">
                <a:solidFill>
                  <a:schemeClr val="bg1"/>
                </a:solidFill>
                <a:latin typeface="Arial Black" pitchFamily="34" charset="0"/>
              </a:rPr>
              <a:pPr algn="r"/>
              <a:t>02 de mayo de 2016</a:t>
            </a:fld>
            <a:endParaRPr lang="es-ES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73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nos dice Jesús sobre Dios?</a:t>
            </a: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Jesús 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nos enseñó que </a:t>
            </a:r>
            <a:r>
              <a:rPr lang="es-ES_tradnl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DIOS ES UN PADRE BUENO, 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porque además de crear TODO, </a:t>
            </a:r>
            <a:r>
              <a:rPr lang="es-ES_tradnl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nos quiere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y desea que seamos </a:t>
            </a:r>
            <a:r>
              <a:rPr lang="es-ES_tradnl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felices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siempre.</a:t>
            </a:r>
            <a:endParaRPr lang="es-ES_tradnl" kern="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10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6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oración nos enseñó Jesús para rezarle a Dios?</a:t>
            </a: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Jesús 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nos enseñó una oración que se llama </a:t>
            </a:r>
            <a:r>
              <a:rPr lang="es-ES_tradnl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PADRE NUESTRO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y eso nos recuerda que Dios es Padre de todos, y nosotros somos hermanos.</a:t>
            </a:r>
            <a:endParaRPr lang="es-ES_tradnl" kern="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11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6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le pasó al pueblo de Israel en Egipto?</a:t>
            </a: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pueblo de Israel pasaba hambre en su país y tuvo que ir a Egipto.  Al principio le iba bien pero luego </a:t>
            </a:r>
            <a:r>
              <a:rPr lang="es-ES_tradnl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 hicieron esclavos y los maltrataban.</a:t>
            </a: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12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6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le decían los israelitas a Dios durante la esclavitud en Egipto?</a:t>
            </a: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israelitas, como lo pasaban muy mal, </a:t>
            </a:r>
            <a:r>
              <a:rPr lang="es-ES_tradnl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 rezaban a Dios 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pidiéndole que les librase de la esclavitud.</a:t>
            </a:r>
            <a:endParaRPr lang="es-ES_tradnl" kern="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13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6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¿Cómo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respondió Dios a los israelitas?</a:t>
            </a: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Dios 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escuchó la oración de los israelitas, y </a:t>
            </a:r>
            <a:r>
              <a:rPr lang="es-ES_tradnl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les envió un libertador, que fue Moisés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quien consiguió sacarlos de Egipto.</a:t>
            </a:r>
            <a:endParaRPr lang="es-ES_tradnl" kern="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14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6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nos ha regalado Dios a los seres humanos para 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vivir y ser felices?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Dios 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quiere que seamos felices, y </a:t>
            </a:r>
            <a:r>
              <a:rPr lang="es-ES_tradnl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nos ha regalado este Planeta llamado Tierra 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para que lo compartamos como buenos 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hermanos, por lo que debemos cuidarla y quererla.</a:t>
            </a:r>
            <a:endParaRPr lang="es-ES_tradnl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15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6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¿</a:t>
            </a:r>
            <a:r>
              <a:rPr lang="es-ES_tradnl" sz="3600" b="1" dirty="0" smtClean="0">
                <a:solidFill>
                  <a:schemeClr val="bg1"/>
                </a:solidFill>
                <a:latin typeface="Arial Narrow" pitchFamily="34" charset="0"/>
              </a:rPr>
              <a:t>Por qué decimos que Dios nos ha hecho a su imagen y semejanza?</a:t>
            </a:r>
            <a:endParaRPr kumimoji="0" lang="es-ES_tradnl" sz="36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 Narrow" pitchFamily="34" charset="0"/>
              <a:ea typeface="+mn-ea"/>
              <a:cs typeface="+mn-cs"/>
            </a:endParaRP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 ser humano es imagen de Dios, porque nos ha dado: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UNA INTELIGENCIA 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para seguir creando.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 ESPÍRITU 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para amarle a ÉL y a amar a los demás.</a:t>
            </a:r>
            <a:endParaRPr lang="es-ES_tradnl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16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030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2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2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2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2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es la Iglesia?</a:t>
            </a: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Iglesia es la </a:t>
            </a:r>
            <a:r>
              <a:rPr lang="es-ES_tradnl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FAMILIA DE DIOS, 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una gran familia donde debemos querernos y ayudarnos como buenos hermanos sin discriminación alguna.</a:t>
            </a:r>
            <a:endParaRPr lang="es-ES_tradnl" kern="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17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6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¿Por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quién fue fundada la Iglesia?</a:t>
            </a: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Iglesia ha sido </a:t>
            </a:r>
            <a:r>
              <a:rPr lang="es-ES_tradnl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fundada por JESUCRISTO,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siendo el Papa y los Obispos quienes cuidan de ella en nombre de Jesús.</a:t>
            </a:r>
            <a:endParaRPr lang="es-ES_tradnl" kern="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18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6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significa politeísmo?</a:t>
            </a: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palabra “politeísmo” significa </a:t>
            </a:r>
            <a:r>
              <a:rPr lang="es-ES_tradnl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MUCHOS DIOSES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 Algunas religiones eran politeístas porque adoraban a muchos dioses. </a:t>
            </a:r>
            <a:endParaRPr lang="es-ES_tradnl" kern="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19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6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es la vida para los cristianos?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vida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 CAMINO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andamos cada día al encuentro de Dios en una Vida Nueva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_tradnl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2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64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significa monoteísmo?</a:t>
            </a: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palabra “</a:t>
            </a:r>
            <a:r>
              <a:rPr lang="es-ES_tradnl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MONOTEÍSMO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 significa que sólo se cree y adora a </a:t>
            </a:r>
            <a:r>
              <a:rPr lang="es-ES_tradnl" kern="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 SOLO DIOS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_tradnl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religión cristiana 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es </a:t>
            </a:r>
            <a:r>
              <a:rPr lang="es-ES_tradnl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MONOTEÍSTA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pues creemos que sólo existe </a:t>
            </a:r>
            <a:r>
              <a:rPr lang="es-ES_tradnl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 DIOS</a:t>
            </a:r>
            <a:r>
              <a:rPr lang="es-ES_tradnl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_tradnl" kern="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20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6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868375" y="1691133"/>
            <a:ext cx="3631890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</a:t>
            </a:r>
            <a:r>
              <a:rPr lang="es-ES_tradnl" sz="3600" b="1" noProof="0" dirty="0" smtClean="0">
                <a:solidFill>
                  <a:schemeClr val="bg1"/>
                </a:solidFill>
                <a:latin typeface="Arial Narrow" pitchFamily="34" charset="0"/>
              </a:rPr>
              <a:t>es la Santísima Trinidad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?</a:t>
            </a: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sz="2800" kern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DIOS ES UN MISTERIO. Creemos en UN SOLO DIOS, pero que se manifiesta de 3 formas:</a:t>
            </a:r>
            <a:endParaRPr lang="es-ES_tradnl" sz="1400" kern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1" indent="0">
              <a:buNone/>
              <a:defRPr/>
            </a:pPr>
            <a:endParaRPr lang="es-ES_tradnl" sz="2000" kern="0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1 Rectángulo redondeado"/>
          <p:cNvSpPr/>
          <p:nvPr/>
        </p:nvSpPr>
        <p:spPr>
          <a:xfrm>
            <a:off x="5305297" y="3515276"/>
            <a:ext cx="5760640" cy="2232248"/>
          </a:xfrm>
          <a:prstGeom prst="roundRect">
            <a:avLst/>
          </a:prstGeom>
          <a:solidFill>
            <a:schemeClr val="accent1">
              <a:alpha val="2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_tradnl" dirty="0" smtClean="0">
                <a:solidFill>
                  <a:srgbClr val="C00000"/>
                </a:solidFill>
              </a:rPr>
              <a:t>Como </a:t>
            </a:r>
            <a:r>
              <a:rPr lang="es-ES_tradnl" b="1" dirty="0" smtClean="0">
                <a:solidFill>
                  <a:srgbClr val="C00000"/>
                </a:solidFill>
              </a:rPr>
              <a:t>PADRE, CREADOR  </a:t>
            </a:r>
            <a:r>
              <a:rPr lang="es-ES_tradnl" dirty="0" smtClean="0">
                <a:solidFill>
                  <a:srgbClr val="C00000"/>
                </a:solidFill>
              </a:rPr>
              <a:t>de todas las cosas, que nos quiere.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_tradnl" dirty="0" smtClean="0">
                <a:solidFill>
                  <a:srgbClr val="C00000"/>
                </a:solidFill>
              </a:rPr>
              <a:t>Como </a:t>
            </a:r>
            <a:r>
              <a:rPr lang="es-ES_tradnl" b="1" dirty="0" smtClean="0">
                <a:solidFill>
                  <a:srgbClr val="C00000"/>
                </a:solidFill>
              </a:rPr>
              <a:t>HIJO, SALVADOR</a:t>
            </a:r>
            <a:r>
              <a:rPr lang="es-ES_tradnl" dirty="0" smtClean="0">
                <a:solidFill>
                  <a:srgbClr val="C00000"/>
                </a:solidFill>
              </a:rPr>
              <a:t>, que nos ha hecho a todos hijos de Dios-Padre, y es JESUCRISTO.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s-ES_tradnl" dirty="0" smtClean="0">
                <a:solidFill>
                  <a:srgbClr val="C00000"/>
                </a:solidFill>
              </a:rPr>
              <a:t>Como </a:t>
            </a:r>
            <a:r>
              <a:rPr lang="es-ES_tradnl" b="1" dirty="0" smtClean="0">
                <a:solidFill>
                  <a:srgbClr val="C00000"/>
                </a:solidFill>
              </a:rPr>
              <a:t>ESPÍRITU SANTO</a:t>
            </a:r>
            <a:r>
              <a:rPr lang="es-ES_tradnl" dirty="0" smtClean="0">
                <a:solidFill>
                  <a:srgbClr val="C00000"/>
                </a:solidFill>
              </a:rPr>
              <a:t>, que nos trae la GRACIA, es decir, la FUERZA y el AMOR  de Dios.</a:t>
            </a:r>
            <a:endParaRPr lang="es-ES" dirty="0">
              <a:solidFill>
                <a:srgbClr val="C00000"/>
              </a:solidFill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21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616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uiExpand="1" build="p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¿En quien puso David su confianza?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Nos dice la Biblia que David, cuando era niño venció al gigante Goliat.  David era listo y valiente, pero sobre todo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confiaba mucho en Dios, y le rezaba de corazón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Cuenta la Biblia que Dios le ayudó, llegando a ser un gran rey.</a:t>
            </a:r>
            <a:endParaRPr lang="es-ES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22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73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¿Quién fue Abraham?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Abraham fue un hombre muy religioso, que rezaba con frecuencia, y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fue elegido por Dios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ser el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padre y fundador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 pueblo de Israel. </a:t>
            </a: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23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73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¿</a:t>
            </a: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Por qué Abrahán es NUESTRO PADRE EN LA FE?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llamamos nuestro PADRE EN LA FE, porque se le considera el primero que dejó de creer en muchos dioses, y </a:t>
            </a:r>
            <a:r>
              <a:rPr lang="es-ES_tradnl" kern="0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SÓLO CREYÓ EN EL ÚNICO DIOS.</a:t>
            </a:r>
            <a:endParaRPr lang="es-ES_tradnl" kern="0" dirty="0" smtClean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24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799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significa la palabra ESPERANZA?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Significa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 positivos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optimistas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esperando que todo vaya lo mejor posible.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vivir así, debemos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poner de nuestra parte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todo lo que podamos, y al mismo tiempo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rezar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Dios, sabiendo que ÉL nos ayuda cuando le rezamos de corazón.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25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73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¿Quiénes fueron los profetas?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profetas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eran personas que confiaban mucho en Dios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que sentían a Dios dentro de ellos y hablaban en su nombre.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26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93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¿Recuerdas el nombre de algunos profetas?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Algunos profetas fueron:</a:t>
            </a:r>
          </a:p>
          <a:p>
            <a:pPr lvl="3">
              <a:buFont typeface="Wingdings" panose="05000000000000000000" pitchFamily="2" charset="2"/>
              <a:buChar char="Ø"/>
              <a:defRPr/>
            </a:pPr>
            <a:r>
              <a:rPr lang="es-ES_tradnl" sz="28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Isaías.</a:t>
            </a:r>
          </a:p>
          <a:p>
            <a:pPr lvl="3">
              <a:buFont typeface="Wingdings" panose="05000000000000000000" pitchFamily="2" charset="2"/>
              <a:buChar char="Ø"/>
              <a:defRPr/>
            </a:pPr>
            <a:r>
              <a:rPr lang="es-ES_tradnl" sz="28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Jeremías.</a:t>
            </a:r>
          </a:p>
          <a:p>
            <a:pPr lvl="3">
              <a:buFont typeface="Wingdings" panose="05000000000000000000" pitchFamily="2" charset="2"/>
              <a:buChar char="Ø"/>
              <a:defRPr/>
            </a:pPr>
            <a:r>
              <a:rPr lang="es-ES_tradnl" sz="28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Ezequiel.</a:t>
            </a:r>
          </a:p>
          <a:p>
            <a:pPr lvl="3">
              <a:buFont typeface="Wingdings" panose="05000000000000000000" pitchFamily="2" charset="2"/>
              <a:buChar char="Ø"/>
              <a:defRPr/>
            </a:pPr>
            <a:r>
              <a:rPr lang="es-ES_tradnl" sz="28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Daniel.</a:t>
            </a:r>
          </a:p>
          <a:p>
            <a:pPr lvl="3">
              <a:buFont typeface="Wingdings" panose="05000000000000000000" pitchFamily="2" charset="2"/>
              <a:buChar char="Ø"/>
              <a:defRPr/>
            </a:pPr>
            <a:r>
              <a:rPr lang="es-ES_tradnl" sz="28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Oseas</a:t>
            </a:r>
          </a:p>
          <a:p>
            <a:pPr lvl="3">
              <a:buFont typeface="Wingdings" panose="05000000000000000000" pitchFamily="2" charset="2"/>
              <a:buChar char="Ø"/>
              <a:defRPr/>
            </a:pPr>
            <a:r>
              <a:rPr lang="es-ES_tradnl" sz="28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…/…</a:t>
            </a:r>
            <a:endParaRPr lang="es-ES" sz="28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27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49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hizo el profeta Isaías?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Isaías, </a:t>
            </a:r>
            <a:r>
              <a:rPr lang="es-ES_tradnl" kern="0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confiaba y esperaba en Dios,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 ello: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Criticó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mucho a los que cometían injusticias.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kern="0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aba ánimo y esperanza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todas las personas. 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28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291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3 cosas hace Dios por medio de los profetas?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91133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Resumiendo, por medio de los profetas, Dios hacía 3 cosas: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s-ES_tradnl" sz="20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Criticaban los vicios y malas costumbres</a:t>
            </a:r>
            <a:r>
              <a:rPr lang="es-ES_tradnl" sz="20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robos, insultos, vicios, etc.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s-ES_tradnl" sz="20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Daban ánimo y esperanza </a:t>
            </a:r>
            <a:r>
              <a:rPr lang="es-ES_tradnl" sz="20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las situaciones difíciles de la vida: guerras, hambre, enfermedades, etc.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s-ES_tradnl" sz="20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Anuncian la llegada de un Mesías</a:t>
            </a:r>
            <a:r>
              <a:rPr lang="es-ES_tradnl" sz="20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que será Jesucristo, el Hijo de Dios.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29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773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¿</a:t>
            </a: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Para qué nos ha creado Dios</a:t>
            </a: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Dios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nos ha creado </a:t>
            </a:r>
            <a:r>
              <a:rPr lang="es-ES_tradnl" kern="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ser felices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y </a:t>
            </a:r>
            <a:r>
              <a:rPr lang="es-ES_tradnl" kern="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hacer felices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los que nos rodean.</a:t>
            </a:r>
            <a:endParaRPr lang="es-ES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3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73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¿Quién es el Mesías del que hablaban los profetas?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91133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Mesías significa “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UNGIDO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o “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elegido por Dios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”.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Hace referencia 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CRISTO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que es elegido y enviado por Dios Padre para hacernos a todos hijos suyos.</a:t>
            </a:r>
            <a:endParaRPr lang="es-ES_tradnl" sz="20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30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91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¿Cuál es la misión del Mesías, la misión de Jesucristo?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misión de Jesucristo, como Mesías enviado por Dios, es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hacernos hijos de Dios a todos los seres humanos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_tradnl" kern="0" dirty="0" smtClean="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31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242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¿</a:t>
            </a: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Cómo realizó Cristo su misión de salvarnos, de hacernos hijos de Dios-Padre</a:t>
            </a: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Esto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hizo, lo completó Jesús con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 pasión, muerte y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RESURRECCIÓN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32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053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La Resurrección de Jesús es el triunfo sobre el mal y la muerte. ¿cuándo la celebramos?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Resurrección de Jesús la celebramos en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Semana Santa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el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DOMINGO DE PASCUA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Más aún, como es tan importante lo celebramos en los siguientes 50 días después del domingo de Pascua y a este tiempo se le llama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TIEMPO PASCUAL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33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04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significa la palabra PASCUA?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 palabra significa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israelitas celebraban la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PASCUA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celebrando el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PASO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la esclavitud en Egipto a la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LIBERTAD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cristianos en la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PASCUA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celebramos el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PASO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Cristo de la muerte a la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VIDA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34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024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debemos hacer los cristianos ante las injusticias?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 somos buenos cristianos, además de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rezar a Dios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debemos procurar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haya JUSTICIA, PAZ y AMOR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todos sitios.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35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950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FFFF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¿Cómo pasó Jesús por la vida?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Jesús pasó: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haciendo el bien a todas las personas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y 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hablando de Dios como un Padre Bueno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nos quiere a todos.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36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7390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¿Cómo somos los seres humanos a los ojos de Dios?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los ojos de Dios todos los seres humanos somos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iguales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somos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hermanos,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debemos ayudarnos y querernos unos a otros.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37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96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¿Quién es el Espíritu Santo?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Espíritu Santo es la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3ª persona de la Santísima Trinidad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y viene sobre nosotros para traernos el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AMOR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la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FUERZA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Dios para el camino de cada día.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38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57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¿Para qué se unge a las personas en los sacramentos?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UNGIR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UNTAR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aceite consagrado para expresar que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Espíritu Santo está en el interior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esa persona.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un bebé se bautiza, se le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UNGE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 aceite consagrado para indicar que es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HIJO DE DIOS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39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408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creemos los cristianos sobre el origen de todas las cosas?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0" indent="0">
              <a:buNone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s-ES_tradnl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cristianos creemos que el origen de todas las cosas está en un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 SUPERIOR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al que llamamos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4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73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¿Cómo trataba Jesús a los pecadores?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Jesús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PERDONABA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les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AYUDABA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para que en adelante fuesen mejores. Más aún, Jesús les quería.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40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152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¿Cómo trataba Jesús a las mujeres?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mujeres en tiempo de Jesús eran consideradas inferiores a los hombres. 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Jesús contó siempre con ellas,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trataba </a:t>
            </a:r>
            <a:r>
              <a:rPr lang="es-ES_tradnl" kern="0" dirty="0" smtClean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cariño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y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resucitó fue a una mujer a la primera que se le apareció.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41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1957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¿Cómo trataba Jesús a los </a:t>
            </a: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ENFERMOS y MARGINADOS?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ENFERMOS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MARGINADOS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eran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tratados por Jesús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mucho cariño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A muchos de ellos les curó de sus enfermedades.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42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921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¿Por qué condenaron a Jesús a morir en la cruz?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 condenaron por dos cosas: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Porque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hablaba de Dios como un Padre Bueno 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nos quiere a todos.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Por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ayudar a los demás 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 curar en sábado, algo que estaba prohibido hacer ese día.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43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745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frase importante dijo Jesús poco antes de morir en la cruz en relación con los que le mataron?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Jesús dijo: 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PADRE, PERDÓNALES, PORQUE NO SABEN LO QUE HACEN.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esto, Jesús nos enseña que siempre debemos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PERDONAR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44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13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¿Quiénes son los MÁRTIRES CRISTIANOS?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Llamamos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MARTIRES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 todas aquellas personas que son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perseguidos por creer que Jesús es el Cristo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el Hijo de Dios.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45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513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rgbClr val="92D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significa que el AMOR debe estar por encima de la LEY?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Ley es importante, y debemos respetarla, pero el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AMOR ES MÁS IMPORTANTE QUE LA LEY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y debe estar por encima.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Jesús nos enseña que la norma más importante para los cristianos es el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AMOR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46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117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significa la frase:  “perdonad setenta veces siete”?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esta frase del Evangelio, lo que Jesús quiso decirnos es que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DEBEMOS PERDONAR SIEMPRE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de la misma manera que Dios nos perdona y nos quiere SIEMPRE.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47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199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es la EMPATÍA 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empatía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identificarse con otra persona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tal manera que si está alegre, también nosotros estamos alegres, y si sufre por algún motivo, también yo sufro con ella.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48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876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se utiliza en la Eucaristía para consagrar 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la Eucaristía o Santa Misa, se utiliza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 Pan y el Vino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ser consagrados por medio del sacerdote.  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Cuando son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consagrados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el Pan y el Vino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convierten en el Cuerpo y la Sangre del Señor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49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47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¿Dónde está Dios</a:t>
            </a: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?</a:t>
            </a:r>
            <a:endParaRPr lang="es-ES_tradnl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764085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Dios está en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TODOS LOS SITIOS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 Dios no es una cosa, es un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 ESPIRITUAL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_tradnl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5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73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se celebra en la fiesta del CORPUS CHRISTI 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 fiesta de la Iglesia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 celebra que el Señor está presente en el Pan y el Vino Consagrados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incitándonos a que le recibamos en nuestro corazón.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50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074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" y="0"/>
            <a:ext cx="11870982" cy="6840538"/>
          </a:xfrm>
          <a:prstGeom prst="rect">
            <a:avLst/>
          </a:prstGeom>
          <a:ln w="228600" cap="sq" cmpd="thickThin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son las parábolas del Evangelio?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Las parábolas son pequeños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cuentecillos que dijo Jesús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 </a:t>
            </a:r>
            <a:r>
              <a:rPr lang="es-ES_tradnl" kern="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enseñarnos cosas muy importantes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sobre nuestro comportamiento en la vida.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51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073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" y="0"/>
            <a:ext cx="11870982" cy="6840538"/>
          </a:xfrm>
          <a:prstGeom prst="rect">
            <a:avLst/>
          </a:prstGeom>
          <a:ln w="228600" cap="sq" cmpd="thickThin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nos enseña la parábola del Buen Samaritano?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esta parábola Jesús nos enseña que debemos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ayudar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las personas necesitadas, y ayudarlas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corazón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s-ES_tradnl" kern="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sin discriminación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ningún tipo.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52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70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" y="0"/>
            <a:ext cx="11870982" cy="6840538"/>
          </a:xfrm>
          <a:prstGeom prst="rect">
            <a:avLst/>
          </a:prstGeom>
          <a:ln w="228600" cap="sq" cmpd="thickThin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nos enseña la parábola del fariseo y el publicano?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esta parábola Jesús nos enseña: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debemos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 humildes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reconocer nuestras faltas y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pedir perdón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Dios no le gustan los soberbios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los que se creen perfectos y mejores que los demás.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53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8551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" y="0"/>
            <a:ext cx="11870982" cy="6840538"/>
          </a:xfrm>
          <a:prstGeom prst="rect">
            <a:avLst/>
          </a:prstGeom>
          <a:ln w="228600" cap="sq" cmpd="thickThin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relación guarda la Eucaristía con las personas?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cristianos creemos que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Jesús está presente en la Eucaristía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Jesús también está presente en las personas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sobre todo en las personas buenas, y en las personas que sufren.</a:t>
            </a:r>
            <a:endParaRPr lang="es-ES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54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14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" y="0"/>
            <a:ext cx="11870982" cy="6840538"/>
          </a:xfrm>
          <a:prstGeom prst="rect">
            <a:avLst/>
          </a:prstGeom>
          <a:ln w="228600" cap="sq" cmpd="thickThin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son los sacramentos de la Iglesia?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sacramentos son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SIGNOS SENSIBLES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 medio de los que se nos transmite la </a:t>
            </a:r>
            <a:r>
              <a:rPr lang="es-ES_tradnl" kern="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es decir, el </a:t>
            </a:r>
            <a:r>
              <a:rPr lang="es-ES_tradnl" kern="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AMOR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y la </a:t>
            </a:r>
            <a:r>
              <a:rPr lang="es-ES_tradnl" kern="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FUERZA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Dios, para ayudarnos en el camino de la vida.</a:t>
            </a:r>
            <a:endParaRPr lang="es-ES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55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223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" y="0"/>
            <a:ext cx="11870982" cy="6840538"/>
          </a:xfrm>
          <a:prstGeom prst="rect">
            <a:avLst/>
          </a:prstGeom>
          <a:ln w="228600" cap="sq" cmpd="thickThin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¿Recuerdas los 7 sacramentos de la Iglesia?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56</a:t>
            </a:fld>
            <a:endParaRPr lang="es-ES" sz="3600" b="1" dirty="0">
              <a:solidFill>
                <a:schemeClr val="bg1"/>
              </a:solidFill>
            </a:endParaRPr>
          </a:p>
        </p:txBody>
      </p:sp>
      <p:pic>
        <p:nvPicPr>
          <p:cNvPr id="2" name="1 Imagen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344" y="1836093"/>
            <a:ext cx="5985753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02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6" y="0"/>
            <a:ext cx="11870982" cy="6840538"/>
          </a:xfrm>
          <a:prstGeom prst="rect">
            <a:avLst/>
          </a:prstGeom>
          <a:ln w="228600" cap="sq" cmpd="thickThin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¿Qué significa la palabra DOMINGO?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37079" y="1620069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palabra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DOMINGO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viene de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DOMINI</a:t>
            </a:r>
            <a:r>
              <a:rPr lang="es-ES_tradnl" kern="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latín, que significa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SEÑOR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DOMINGO significa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DÍA DEL SEÑOR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por el ser el día en que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RESUCITÓ JESÚS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57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269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870982" cy="6840538"/>
          </a:xfrm>
          <a:prstGeom prst="rect">
            <a:avLst/>
          </a:prstGeom>
          <a:ln w="228600" cap="sq" cmpd="thickThin">
            <a:solidFill>
              <a:schemeClr val="tx2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1654145" y="1491443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FF0000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None/>
              <a:defRPr/>
            </a:pPr>
            <a:endParaRPr lang="es-ES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58</a:t>
            </a:fld>
            <a:endParaRPr lang="es-ES" sz="3600" b="1" dirty="0">
              <a:solidFill>
                <a:schemeClr val="bg1"/>
              </a:solidFill>
            </a:endParaRPr>
          </a:p>
        </p:txBody>
      </p:sp>
      <p:sp>
        <p:nvSpPr>
          <p:cNvPr id="11" name="10 Rectángulo"/>
          <p:cNvSpPr/>
          <p:nvPr/>
        </p:nvSpPr>
        <p:spPr>
          <a:xfrm>
            <a:off x="1939897" y="1777195"/>
            <a:ext cx="5786478" cy="4000528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urveDown">
              <a:avLst>
                <a:gd name="adj" fmla="val 28395"/>
              </a:avLst>
            </a:prstTxWarp>
            <a:spAutoFit/>
          </a:bodyPr>
          <a:lstStyle/>
          <a:p>
            <a:pPr algn="ctr"/>
            <a:r>
              <a:rPr lang="es-ES_tradnl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blipFill>
                  <a:blip r:embed="rId5"/>
                  <a:stretch>
                    <a:fillRect/>
                  </a:stretch>
                </a:blipFill>
              </a:rPr>
              <a:t>Fin</a:t>
            </a:r>
            <a:endParaRPr lang="es-ES" sz="5400" b="1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blipFill>
                <a:blip r:embed="rId5"/>
                <a:stretch>
                  <a:fillRect/>
                </a:stretch>
              </a:blipFill>
              <a:effectLst/>
            </a:endParaRPr>
          </a:p>
        </p:txBody>
      </p:sp>
      <p:sp>
        <p:nvSpPr>
          <p:cNvPr id="12" name="11 Marcador de fecha"/>
          <p:cNvSpPr>
            <a:spLocks noGrp="1"/>
          </p:cNvSpPr>
          <p:nvPr>
            <p:ph type="dt" sz="half" idx="10"/>
          </p:nvPr>
        </p:nvSpPr>
        <p:spPr>
          <a:xfrm>
            <a:off x="8512193" y="4920467"/>
            <a:ext cx="2772198" cy="364195"/>
          </a:xfrm>
        </p:spPr>
        <p:txBody>
          <a:bodyPr/>
          <a:lstStyle/>
          <a:p>
            <a:pPr algn="r"/>
            <a:fld id="{F3122444-D990-48C4-86F9-E45448DE7032}" type="datetime4">
              <a:rPr lang="es-ES" sz="4000" smtClean="0">
                <a:solidFill>
                  <a:schemeClr val="bg1"/>
                </a:solidFill>
                <a:latin typeface="Arial Black" pitchFamily="34" charset="0"/>
              </a:rPr>
              <a:pPr algn="r"/>
              <a:t>02 de mayo de 2016</a:t>
            </a:fld>
            <a:endParaRPr lang="es-ES" sz="40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373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¿</a:t>
            </a: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Qué nos dice San Pablo sobre </a:t>
            </a: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la presencia de Dios</a:t>
            </a: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endParaRPr lang="es-ES_tradnl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San 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Pablo dice que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 Dios vivimos, nos movemos y existimos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6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7508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¿Cómo debemos vivir y comportarnos los cristianos?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4987132" y="1691133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Todas las religiones nos enseñan a comportarnos bien.  Los cristianos sabemos que </a:t>
            </a:r>
            <a:r>
              <a:rPr lang="es-ES_tradnl" sz="24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DIOS ES AMOR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y para ser felices: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es-ES_tradnl" sz="32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debemos </a:t>
            </a:r>
            <a:r>
              <a:rPr lang="es-ES_tradnl" sz="32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AMAR A DIOS </a:t>
            </a:r>
            <a:r>
              <a:rPr lang="es-ES_tradnl" sz="32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</a:p>
          <a:p>
            <a:pPr marL="457200" indent="-457200">
              <a:buFont typeface="+mj-lt"/>
              <a:buAutoNum type="arabicPeriod"/>
              <a:defRPr/>
            </a:pPr>
            <a:r>
              <a:rPr lang="es-ES_tradnl" sz="32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sz="32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AMARNOS LOS UNOS </a:t>
            </a:r>
            <a:r>
              <a:rPr lang="es-ES_tradnl" sz="32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LOS </a:t>
            </a:r>
            <a:r>
              <a:rPr lang="es-ES_tradnl" sz="3200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OTROS</a:t>
            </a:r>
            <a:r>
              <a:rPr lang="es-ES_tradnl" sz="32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como nos enseña el Evangelio</a:t>
            </a:r>
            <a:r>
              <a:rPr lang="es-ES_tradnl" sz="2400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7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73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>
              <a:spcBef>
                <a:spcPct val="50000"/>
              </a:spcBef>
              <a:buClrTx/>
              <a:buFontTx/>
              <a:buNone/>
            </a:pPr>
            <a:r>
              <a:rPr kumimoji="0"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kumimoji="0" lang="es-ES_tradnl" altLang="es-ES" sz="32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pic>
        <p:nvPicPr>
          <p:cNvPr id="7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itchFamily="2" charset="2"/>
              <a:buChar char="Ø"/>
            </a:pPr>
            <a:r>
              <a:rPr lang="es-ES_tradnl" altLang="es-ES" sz="3600" b="1" dirty="0" smtClean="0">
                <a:solidFill>
                  <a:schemeClr val="bg1"/>
                </a:solidFill>
                <a:latin typeface="Arial Narrow" pitchFamily="34" charset="0"/>
              </a:rPr>
              <a:t> ¿Cómo debemos vivir el dolor y la muerte los cristianos?</a:t>
            </a:r>
            <a:endParaRPr lang="es-ES" altLang="es-ES" sz="3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El dolor y la muerte es algo que está ahí, pero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los cristianos debemos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vivir: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_tradnl" kern="0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 ALEGRÍA y ESPERANZA,</a:t>
            </a: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porque Jesús nos acompaña para superar las dificultades.</a:t>
            </a:r>
            <a:endParaRPr lang="es-ES" sz="2400" kern="0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</p:spPr>
        <p:txBody>
          <a:bodyPr/>
          <a:lstStyle/>
          <a:p>
            <a:pPr>
              <a:defRPr/>
            </a:pPr>
            <a:fld id="{9ED3F1C1-22CC-4767-99E7-272D209BE02A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8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3733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Imagen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4" y="0"/>
            <a:ext cx="11870982" cy="6840538"/>
          </a:xfrm>
          <a:prstGeom prst="rect">
            <a:avLst/>
          </a:prstGeom>
          <a:ln w="228600" cap="sq" cmpd="thickThin">
            <a:solidFill>
              <a:schemeClr val="accent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8217588" y="4864383"/>
            <a:ext cx="366326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60000"/>
              </a:spcBef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40000"/>
              </a:spcBef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lnSpc>
                <a:spcPct val="95000"/>
              </a:lnSpc>
              <a:spcBef>
                <a:spcPct val="35000"/>
              </a:spcBef>
              <a:buChar char="•"/>
              <a:defRPr kumimoji="1"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lnSpc>
                <a:spcPct val="75000"/>
              </a:lnSpc>
              <a:spcBef>
                <a:spcPct val="30000"/>
              </a:spcBef>
              <a:buChar char="–"/>
              <a:defRPr kumimoji="1"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lnSpc>
                <a:spcPct val="75000"/>
              </a:lnSpc>
              <a:spcBef>
                <a:spcPct val="30000"/>
              </a:spcBef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es-ES_tradnl" altLang="es-ES" sz="2400" b="1">
                <a:latin typeface="Times New Roman" pitchFamily="18" charset="0"/>
              </a:rPr>
              <a:t>	</a:t>
            </a:r>
            <a:endParaRPr kumimoji="0" lang="es-ES_tradnl" altLang="es-ES" sz="2400">
              <a:latin typeface="Times New Roman" pitchFamily="18" charset="0"/>
            </a:endParaRPr>
          </a:p>
        </p:txBody>
      </p:sp>
      <p:sp>
        <p:nvSpPr>
          <p:cNvPr id="6" name="Text Box 13"/>
          <p:cNvSpPr txBox="1">
            <a:spLocks noChangeArrowheads="1"/>
          </p:cNvSpPr>
          <p:nvPr/>
        </p:nvSpPr>
        <p:spPr bwMode="auto">
          <a:xfrm>
            <a:off x="1" y="1"/>
            <a:ext cx="11868474" cy="706222"/>
          </a:xfrm>
          <a:prstGeom prst="rect">
            <a:avLst/>
          </a:prstGeom>
          <a:solidFill>
            <a:srgbClr val="CB2C07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_tradnl" altLang="es-ES" sz="4000" b="1" dirty="0">
                <a:solidFill>
                  <a:schemeClr val="bg1"/>
                </a:solidFill>
                <a:latin typeface="Arial" charset="0"/>
              </a:rPr>
              <a:t>FORMACIÓN RELIGIOSA</a:t>
            </a:r>
            <a:endParaRPr lang="es-ES_tradnl" altLang="es-ES" sz="3200" dirty="0">
              <a:solidFill>
                <a:schemeClr val="bg1"/>
              </a:solidFill>
            </a:endParaRPr>
          </a:p>
        </p:txBody>
      </p:sp>
      <p:pic>
        <p:nvPicPr>
          <p:cNvPr id="8" name="Picture 4" descr="D:\Religión 1º ESO\Dibujos Varios\CristoMisionero-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736749" cy="205216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1 Marcador de contenido"/>
          <p:cNvSpPr txBox="1">
            <a:spLocks/>
          </p:cNvSpPr>
          <p:nvPr/>
        </p:nvSpPr>
        <p:spPr>
          <a:xfrm>
            <a:off x="608482" y="1691133"/>
            <a:ext cx="4114981" cy="3648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s-ES_tradnl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¿Qué</a:t>
            </a:r>
            <a:r>
              <a:rPr kumimoji="0" lang="es-ES_tradnl" sz="36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 Narrow" pitchFamily="34" charset="0"/>
                <a:ea typeface="+mn-ea"/>
                <a:cs typeface="+mn-cs"/>
              </a:rPr>
              <a:t> preguntas fundamentales debemos hacernos los cristianos?</a:t>
            </a:r>
          </a:p>
        </p:txBody>
      </p:sp>
      <p:sp>
        <p:nvSpPr>
          <p:cNvPr id="10" name="1 Marcador de contenido"/>
          <p:cNvSpPr txBox="1">
            <a:spLocks/>
          </p:cNvSpPr>
          <p:nvPr/>
        </p:nvSpPr>
        <p:spPr bwMode="auto">
          <a:xfrm>
            <a:off x="5003983" y="1672131"/>
            <a:ext cx="6363268" cy="4549275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76200">
            <a:solidFill>
              <a:srgbClr val="037F1B"/>
            </a:solidFill>
          </a:ln>
          <a:effectLst/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/>
          <a:lstStyle>
            <a:lvl1pPr marL="342900" indent="-342900" algn="l" rtl="0" eaLnBrk="0" fontAlgn="base" hangingPunct="0">
              <a:spcBef>
                <a:spcPct val="60000"/>
              </a:spcBef>
              <a:spcAft>
                <a:spcPct val="0"/>
              </a:spcAft>
              <a:buClr>
                <a:schemeClr val="tx1"/>
              </a:buClr>
              <a:buChar char="•"/>
              <a:defRPr kumimoji="1" sz="3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40000"/>
              </a:spcBef>
              <a:spcAft>
                <a:spcPct val="0"/>
              </a:spcAft>
              <a:buClr>
                <a:schemeClr val="tx1"/>
              </a:buClr>
              <a:buChar char="–"/>
              <a:defRPr kumimoji="1" sz="26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lnSpc>
                <a:spcPct val="75000"/>
              </a:lnSpc>
              <a:spcBef>
                <a:spcPct val="30000"/>
              </a:spcBef>
              <a:spcAft>
                <a:spcPct val="0"/>
              </a:spcAft>
              <a:buChar char="»"/>
              <a:defRPr kumimoji="1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kern="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Algunas preguntas que debemos hacernos pueden ser: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sz="2400" kern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¿Cuál es el </a:t>
            </a:r>
            <a:r>
              <a:rPr lang="es-ES_tradnl" sz="2400" b="1" kern="0" dirty="0" smtClean="0">
                <a:solidFill>
                  <a:srgbClr val="0066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origen de todo </a:t>
            </a:r>
            <a:r>
              <a:rPr lang="es-ES_tradnl" sz="2400" kern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lo que existe?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sz="2400" kern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¿Cómo debemos </a:t>
            </a:r>
            <a:r>
              <a:rPr lang="es-ES_tradnl" sz="2400" b="1" kern="0" dirty="0" smtClean="0">
                <a:solidFill>
                  <a:srgbClr val="0066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comportarnos</a:t>
            </a:r>
            <a:r>
              <a:rPr lang="es-ES_tradnl" sz="2400" kern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para ser felices?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sz="2400" kern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¿Qué </a:t>
            </a:r>
            <a:r>
              <a:rPr lang="es-ES_tradnl" sz="2400" b="1" kern="0" dirty="0" smtClean="0">
                <a:solidFill>
                  <a:srgbClr val="0066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sentido tiene la vida y la muerte</a:t>
            </a:r>
            <a:r>
              <a:rPr lang="es-ES_tradnl" sz="2400" kern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>
              <a:buFont typeface="Wingdings" panose="05000000000000000000" pitchFamily="2" charset="2"/>
              <a:buChar char="Ø"/>
              <a:defRPr/>
            </a:pPr>
            <a:r>
              <a:rPr lang="es-ES_tradnl" sz="2400" kern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¿</a:t>
            </a:r>
            <a:r>
              <a:rPr lang="es-ES_tradnl" sz="2400" b="1" kern="0" dirty="0" smtClean="0">
                <a:solidFill>
                  <a:srgbClr val="0066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Cómo es Dios</a:t>
            </a:r>
            <a:r>
              <a:rPr lang="es-ES_tradnl" sz="2400" kern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?, ¿</a:t>
            </a:r>
            <a:r>
              <a:rPr lang="es-ES_tradnl" sz="2400" b="1" kern="0" dirty="0" smtClean="0">
                <a:solidFill>
                  <a:srgbClr val="0066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dónde está</a:t>
            </a:r>
            <a:r>
              <a:rPr lang="es-ES_tradnl" sz="2400" kern="0" dirty="0" smtClean="0">
                <a:solidFill>
                  <a:srgbClr val="FF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s-ES_tradnl" sz="2400" kern="0" dirty="0" smtClean="0">
              <a:solidFill>
                <a:srgbClr val="00B05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2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0" y="6199257"/>
            <a:ext cx="1419102" cy="456036"/>
          </a:xfrm>
          <a:solidFill>
            <a:srgbClr val="00B0F0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fld id="{061BD6ED-4061-4CF2-9A30-3FD4AB306152}" type="slidenum">
              <a:rPr lang="es-ES" sz="3600" b="1" smtClean="0">
                <a:solidFill>
                  <a:schemeClr val="bg1"/>
                </a:solidFill>
              </a:rPr>
              <a:pPr>
                <a:defRPr/>
              </a:pPr>
              <a:t>9</a:t>
            </a:fld>
            <a:endParaRPr lang="es-ES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26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2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2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2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2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2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2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2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2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2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2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2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2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200" fill="hold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2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  <p:bldP spid="10" grpId="0" build="p" animBg="1"/>
    </p:bldLst>
  </p:timing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965</TotalTime>
  <Words>2464</Words>
  <Application>Microsoft Office PowerPoint</Application>
  <PresentationFormat>Personalizado</PresentationFormat>
  <Paragraphs>356</Paragraphs>
  <Slides>58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58</vt:i4>
      </vt:variant>
    </vt:vector>
  </HeadingPairs>
  <TitlesOfParts>
    <vt:vector size="59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Antolín-sj</dc:creator>
  <cp:lastModifiedBy>www.intercambiosvirtuales.org</cp:lastModifiedBy>
  <cp:revision>69</cp:revision>
  <dcterms:created xsi:type="dcterms:W3CDTF">2016-03-16T19:24:24Z</dcterms:created>
  <dcterms:modified xsi:type="dcterms:W3CDTF">2016-05-02T16:12:25Z</dcterms:modified>
</cp:coreProperties>
</file>