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8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342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4" r:id="rId19"/>
    <p:sldId id="343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328" r:id="rId44"/>
    <p:sldId id="329" r:id="rId45"/>
    <p:sldId id="330" r:id="rId46"/>
    <p:sldId id="331" r:id="rId47"/>
    <p:sldId id="332" r:id="rId48"/>
    <p:sldId id="333" r:id="rId49"/>
    <p:sldId id="334" r:id="rId50"/>
    <p:sldId id="335" r:id="rId51"/>
    <p:sldId id="336" r:id="rId52"/>
    <p:sldId id="337" r:id="rId53"/>
    <p:sldId id="338" r:id="rId54"/>
    <p:sldId id="339" r:id="rId55"/>
    <p:sldId id="340" r:id="rId56"/>
    <p:sldId id="341" r:id="rId57"/>
  </p:sldIdLst>
  <p:sldSz cx="11880850" cy="6840538"/>
  <p:notesSz cx="6858000" cy="9144000"/>
  <p:defaultTextStyle>
    <a:defPPr>
      <a:defRPr lang="en-US"/>
    </a:defPPr>
    <a:lvl1pPr marL="0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49290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898581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47871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797162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46452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695743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45033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594324" algn="l" defTabSz="449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2" d="100"/>
          <a:sy n="52" d="100"/>
        </p:scale>
        <p:origin x="-792" y="-245"/>
      </p:cViewPr>
      <p:guideLst>
        <p:guide orient="horz" pos="2155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45"/>
            <a:ext cx="11880850" cy="6848983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8606" y="2398412"/>
            <a:ext cx="7568717" cy="1642110"/>
          </a:xfrm>
        </p:spPr>
        <p:txBody>
          <a:bodyPr anchor="b">
            <a:noAutofit/>
          </a:bodyPr>
          <a:lstStyle>
            <a:lvl1pPr algn="r">
              <a:defRPr sz="53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68606" y="4040519"/>
            <a:ext cx="7568717" cy="1094106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9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8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4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971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464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95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45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94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9" y="608048"/>
            <a:ext cx="8377274" cy="3394934"/>
          </a:xfrm>
        </p:spPr>
        <p:txBody>
          <a:bodyPr anchor="ctr">
            <a:normAutofit/>
          </a:bodyPr>
          <a:lstStyle>
            <a:lvl1pPr algn="l">
              <a:defRPr sz="43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9" y="4459017"/>
            <a:ext cx="8377274" cy="1566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7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6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5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4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566" y="608048"/>
            <a:ext cx="7887565" cy="3014904"/>
          </a:xfrm>
        </p:spPr>
        <p:txBody>
          <a:bodyPr anchor="ctr">
            <a:normAutofit/>
          </a:bodyPr>
          <a:lstStyle>
            <a:lvl1pPr algn="l">
              <a:defRPr sz="43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31274" y="3622952"/>
            <a:ext cx="7040148" cy="38003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9290" indent="0">
              <a:buFontTx/>
              <a:buNone/>
              <a:defRPr/>
            </a:lvl2pPr>
            <a:lvl3pPr marL="898581" indent="0">
              <a:buFontTx/>
              <a:buNone/>
              <a:defRPr/>
            </a:lvl3pPr>
            <a:lvl4pPr marL="1347871" indent="0">
              <a:buFontTx/>
              <a:buNone/>
              <a:defRPr/>
            </a:lvl4pPr>
            <a:lvl5pPr marL="1797162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9" y="4459017"/>
            <a:ext cx="8377274" cy="1566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7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6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5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4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28041" y="788366"/>
            <a:ext cx="594043" cy="583287"/>
          </a:xfrm>
          <a:prstGeom prst="rect">
            <a:avLst/>
          </a:prstGeom>
        </p:spPr>
        <p:txBody>
          <a:bodyPr vert="horz" lIns="89858" tIns="44929" rIns="89858" bIns="44929" rtlCol="0" anchor="ctr">
            <a:noAutofit/>
          </a:bodyPr>
          <a:lstStyle/>
          <a:p>
            <a:pPr lvl="0"/>
            <a:r>
              <a:rPr lang="en-US" sz="79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666054" y="2879206"/>
            <a:ext cx="594043" cy="583287"/>
          </a:xfrm>
          <a:prstGeom prst="rect">
            <a:avLst/>
          </a:prstGeom>
        </p:spPr>
        <p:txBody>
          <a:bodyPr vert="horz" lIns="89858" tIns="44929" rIns="89858" bIns="44929" rtlCol="0" anchor="ctr">
            <a:noAutofit/>
          </a:bodyPr>
          <a:lstStyle/>
          <a:p>
            <a:pPr lvl="0"/>
            <a:r>
              <a:rPr lang="en-US" sz="79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9" y="1927069"/>
            <a:ext cx="8377274" cy="2588851"/>
          </a:xfrm>
        </p:spPr>
        <p:txBody>
          <a:bodyPr anchor="b">
            <a:normAutofit/>
          </a:bodyPr>
          <a:lstStyle>
            <a:lvl1pPr algn="l">
              <a:defRPr sz="43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9" y="4515920"/>
            <a:ext cx="8377274" cy="151005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7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6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5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4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566" y="608048"/>
            <a:ext cx="7887565" cy="3014904"/>
          </a:xfrm>
        </p:spPr>
        <p:txBody>
          <a:bodyPr anchor="ctr">
            <a:normAutofit/>
          </a:bodyPr>
          <a:lstStyle>
            <a:lvl1pPr algn="l">
              <a:defRPr sz="43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046" y="4002981"/>
            <a:ext cx="8377275" cy="512939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49290" indent="0">
              <a:buFontTx/>
              <a:buNone/>
              <a:defRPr/>
            </a:lvl2pPr>
            <a:lvl3pPr marL="898581" indent="0">
              <a:buFontTx/>
              <a:buNone/>
              <a:defRPr/>
            </a:lvl3pPr>
            <a:lvl4pPr marL="1347871" indent="0">
              <a:buFontTx/>
              <a:buNone/>
              <a:defRPr/>
            </a:lvl4pPr>
            <a:lvl5pPr marL="1797162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9" y="4515920"/>
            <a:ext cx="8377274" cy="151005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9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7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6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5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4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8041" y="788366"/>
            <a:ext cx="594043" cy="583287"/>
          </a:xfrm>
          <a:prstGeom prst="rect">
            <a:avLst/>
          </a:prstGeom>
        </p:spPr>
        <p:txBody>
          <a:bodyPr vert="horz" lIns="89858" tIns="44929" rIns="89858" bIns="44929" rtlCol="0" anchor="ctr">
            <a:noAutofit/>
          </a:bodyPr>
          <a:lstStyle/>
          <a:p>
            <a:pPr lvl="0"/>
            <a:r>
              <a:rPr lang="en-US" sz="79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66054" y="2879206"/>
            <a:ext cx="594043" cy="583287"/>
          </a:xfrm>
          <a:prstGeom prst="rect">
            <a:avLst/>
          </a:prstGeom>
        </p:spPr>
        <p:txBody>
          <a:bodyPr vert="horz" lIns="89858" tIns="44929" rIns="89858" bIns="44929" rtlCol="0" anchor="ctr">
            <a:noAutofit/>
          </a:bodyPr>
          <a:lstStyle/>
          <a:p>
            <a:pPr lvl="0"/>
            <a:r>
              <a:rPr lang="en-US" sz="79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97" y="608048"/>
            <a:ext cx="8369025" cy="3014904"/>
          </a:xfrm>
        </p:spPr>
        <p:txBody>
          <a:bodyPr anchor="ctr">
            <a:normAutofit/>
          </a:bodyPr>
          <a:lstStyle>
            <a:lvl1pPr algn="l">
              <a:defRPr sz="43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60046" y="4002981"/>
            <a:ext cx="8377275" cy="512939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49290" indent="0">
              <a:buFontTx/>
              <a:buNone/>
              <a:defRPr/>
            </a:lvl2pPr>
            <a:lvl3pPr marL="898581" indent="0">
              <a:buFontTx/>
              <a:buNone/>
              <a:defRPr/>
            </a:lvl3pPr>
            <a:lvl4pPr marL="1347871" indent="0">
              <a:buFontTx/>
              <a:buNone/>
              <a:defRPr/>
            </a:lvl4pPr>
            <a:lvl5pPr marL="1797162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9" y="4515920"/>
            <a:ext cx="8377274" cy="151005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9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7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6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5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4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64332" y="608047"/>
            <a:ext cx="1271445" cy="5238080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49" y="608048"/>
            <a:ext cx="6879969" cy="5238079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5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9" y="2693991"/>
            <a:ext cx="8377274" cy="1821930"/>
          </a:xfrm>
        </p:spPr>
        <p:txBody>
          <a:bodyPr anchor="b"/>
          <a:lstStyle>
            <a:lvl1pPr algn="l">
              <a:defRPr sz="39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9" y="4515920"/>
            <a:ext cx="8377274" cy="858209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49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89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47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7971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464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695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450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5943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48" y="2155088"/>
            <a:ext cx="4077255" cy="387089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0070" y="2155088"/>
            <a:ext cx="4077254" cy="387089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8500" y="2155481"/>
            <a:ext cx="4078802" cy="57479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49290" indent="0">
              <a:buNone/>
              <a:defRPr sz="2000" b="1"/>
            </a:lvl2pPr>
            <a:lvl3pPr marL="898581" indent="0">
              <a:buNone/>
              <a:defRPr sz="1800" b="1"/>
            </a:lvl3pPr>
            <a:lvl4pPr marL="1347871" indent="0">
              <a:buNone/>
              <a:defRPr sz="1600" b="1"/>
            </a:lvl4pPr>
            <a:lvl5pPr marL="1797162" indent="0">
              <a:buNone/>
              <a:defRPr sz="1600" b="1"/>
            </a:lvl5pPr>
            <a:lvl6pPr marL="2246452" indent="0">
              <a:buNone/>
              <a:defRPr sz="1600" b="1"/>
            </a:lvl6pPr>
            <a:lvl7pPr marL="2695743" indent="0">
              <a:buNone/>
              <a:defRPr sz="1600" b="1"/>
            </a:lvl7pPr>
            <a:lvl8pPr marL="3145033" indent="0">
              <a:buNone/>
              <a:defRPr sz="1600" b="1"/>
            </a:lvl8pPr>
            <a:lvl9pPr marL="3594324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500" y="2730276"/>
            <a:ext cx="4078802" cy="3295704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58523" y="2155481"/>
            <a:ext cx="4078798" cy="574795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49290" indent="0">
              <a:buNone/>
              <a:defRPr sz="2000" b="1"/>
            </a:lvl2pPr>
            <a:lvl3pPr marL="898581" indent="0">
              <a:buNone/>
              <a:defRPr sz="1800" b="1"/>
            </a:lvl3pPr>
            <a:lvl4pPr marL="1347871" indent="0">
              <a:buNone/>
              <a:defRPr sz="1600" b="1"/>
            </a:lvl4pPr>
            <a:lvl5pPr marL="1797162" indent="0">
              <a:buNone/>
              <a:defRPr sz="1600" b="1"/>
            </a:lvl5pPr>
            <a:lvl6pPr marL="2246452" indent="0">
              <a:buNone/>
              <a:defRPr sz="1600" b="1"/>
            </a:lvl6pPr>
            <a:lvl7pPr marL="2695743" indent="0">
              <a:buNone/>
              <a:defRPr sz="1600" b="1"/>
            </a:lvl7pPr>
            <a:lvl8pPr marL="3145033" indent="0">
              <a:buNone/>
              <a:defRPr sz="1600" b="1"/>
            </a:lvl8pPr>
            <a:lvl9pPr marL="3594324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8524" y="2730276"/>
            <a:ext cx="4078797" cy="3295704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8" y="608048"/>
            <a:ext cx="8377274" cy="131743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8" y="1494788"/>
            <a:ext cx="3756157" cy="1275211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970" y="513614"/>
            <a:ext cx="4398352" cy="5512365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048" y="2769999"/>
            <a:ext cx="3756157" cy="257786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49156" indent="0">
              <a:buNone/>
              <a:defRPr sz="1400"/>
            </a:lvl2pPr>
            <a:lvl3pPr marL="898312" indent="0">
              <a:buNone/>
              <a:defRPr sz="1200"/>
            </a:lvl3pPr>
            <a:lvl4pPr marL="1347467" indent="0">
              <a:buNone/>
              <a:defRPr sz="1000"/>
            </a:lvl4pPr>
            <a:lvl5pPr marL="1796622" indent="0">
              <a:buNone/>
              <a:defRPr sz="1000"/>
            </a:lvl5pPr>
            <a:lvl6pPr marL="2245778" indent="0">
              <a:buNone/>
              <a:defRPr sz="1000"/>
            </a:lvl6pPr>
            <a:lvl7pPr marL="2694934" indent="0">
              <a:buNone/>
              <a:defRPr sz="1000"/>
            </a:lvl7pPr>
            <a:lvl8pPr marL="3144090" indent="0">
              <a:buNone/>
              <a:defRPr sz="1000"/>
            </a:lvl8pPr>
            <a:lvl9pPr marL="3593245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48" y="4788377"/>
            <a:ext cx="8377273" cy="565295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0048" y="608048"/>
            <a:ext cx="8377274" cy="3835926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49290" indent="0">
              <a:buNone/>
              <a:defRPr sz="1600"/>
            </a:lvl2pPr>
            <a:lvl3pPr marL="898581" indent="0">
              <a:buNone/>
              <a:defRPr sz="1600"/>
            </a:lvl3pPr>
            <a:lvl4pPr marL="1347871" indent="0">
              <a:buNone/>
              <a:defRPr sz="1600"/>
            </a:lvl4pPr>
            <a:lvl5pPr marL="1797162" indent="0">
              <a:buNone/>
              <a:defRPr sz="1600"/>
            </a:lvl5pPr>
            <a:lvl6pPr marL="2246452" indent="0">
              <a:buNone/>
              <a:defRPr sz="1600"/>
            </a:lvl6pPr>
            <a:lvl7pPr marL="2695743" indent="0">
              <a:buNone/>
              <a:defRPr sz="1600"/>
            </a:lvl7pPr>
            <a:lvl8pPr marL="3145033" indent="0">
              <a:buNone/>
              <a:defRPr sz="1600"/>
            </a:lvl8pPr>
            <a:lvl9pPr marL="3594324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048" y="5353671"/>
            <a:ext cx="8377273" cy="672308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49290" indent="0">
              <a:buNone/>
              <a:defRPr sz="1200"/>
            </a:lvl2pPr>
            <a:lvl3pPr marL="898581" indent="0">
              <a:buNone/>
              <a:defRPr sz="1000"/>
            </a:lvl3pPr>
            <a:lvl4pPr marL="1347871" indent="0">
              <a:buNone/>
              <a:defRPr sz="900"/>
            </a:lvl4pPr>
            <a:lvl5pPr marL="1797162" indent="0">
              <a:buNone/>
              <a:defRPr sz="900"/>
            </a:lvl5pPr>
            <a:lvl6pPr marL="2246452" indent="0">
              <a:buNone/>
              <a:defRPr sz="900"/>
            </a:lvl6pPr>
            <a:lvl7pPr marL="2695743" indent="0">
              <a:buNone/>
              <a:defRPr sz="900"/>
            </a:lvl7pPr>
            <a:lvl8pPr marL="3145033" indent="0">
              <a:buNone/>
              <a:defRPr sz="900"/>
            </a:lvl8pPr>
            <a:lvl9pPr marL="3594324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45"/>
            <a:ext cx="11880850" cy="6848983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48" y="608048"/>
            <a:ext cx="8377274" cy="1317437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48" y="2155088"/>
            <a:ext cx="8377274" cy="3870892"/>
          </a:xfrm>
          <a:prstGeom prst="rect">
            <a:avLst/>
          </a:prstGeom>
        </p:spPr>
        <p:txBody>
          <a:bodyPr vert="horz" lIns="89858" tIns="44929" rIns="89858" bIns="44929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21252" y="6025980"/>
            <a:ext cx="888666" cy="364195"/>
          </a:xfrm>
          <a:prstGeom prst="rect">
            <a:avLst/>
          </a:prstGeom>
        </p:spPr>
        <p:txBody>
          <a:bodyPr vert="horz" lIns="89858" tIns="44929" rIns="89858" bIns="44929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60048" y="6025980"/>
            <a:ext cx="6136892" cy="364195"/>
          </a:xfrm>
          <a:prstGeom prst="rect">
            <a:avLst/>
          </a:prstGeom>
        </p:spPr>
        <p:txBody>
          <a:bodyPr vert="horz" lIns="89858" tIns="44929" rIns="89858" bIns="44929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422" y="6025980"/>
            <a:ext cx="665900" cy="364195"/>
          </a:xfrm>
          <a:prstGeom prst="rect">
            <a:avLst/>
          </a:prstGeom>
        </p:spPr>
        <p:txBody>
          <a:bodyPr vert="horz" lIns="89858" tIns="44929" rIns="89858" bIns="44929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49290" rtl="0" eaLnBrk="1" latinLnBrk="0" hangingPunct="1">
        <a:spcBef>
          <a:spcPct val="0"/>
        </a:spcBef>
        <a:buNone/>
        <a:defRPr sz="35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36968" indent="-336968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30097" indent="-280807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23226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72517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21807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471097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20388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369678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18969" indent="-224645" algn="l" defTabSz="449290" rtl="0" eaLnBrk="1" latinLnBrk="0" hangingPunct="1">
        <a:spcBef>
          <a:spcPts val="983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290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81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7871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162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452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743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033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324" algn="l" defTabSz="449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Rectangle 15"/>
          <p:cNvSpPr txBox="1">
            <a:spLocks noChangeArrowheads="1"/>
          </p:cNvSpPr>
          <p:nvPr/>
        </p:nvSpPr>
        <p:spPr>
          <a:xfrm>
            <a:off x="7459577" y="373870"/>
            <a:ext cx="4118064" cy="279579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0482" tIns="45242" rIns="90482" bIns="45242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7100" b="1" i="1" dirty="0">
                <a:ln w="3810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6º </a:t>
            </a:r>
          </a:p>
          <a:p>
            <a:pPr>
              <a:defRPr/>
            </a:pPr>
            <a:r>
              <a:rPr lang="es-ES_tradnl" sz="7100" b="1" i="1" dirty="0">
                <a:ln w="3810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Primaria</a:t>
            </a: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9" name="11 Marcador de fecha"/>
          <p:cNvSpPr>
            <a:spLocks noGrp="1"/>
          </p:cNvSpPr>
          <p:nvPr>
            <p:ph type="dt" sz="half" idx="10"/>
          </p:nvPr>
        </p:nvSpPr>
        <p:spPr>
          <a:xfrm>
            <a:off x="8510535" y="4334446"/>
            <a:ext cx="2701449" cy="2135977"/>
          </a:xfrm>
        </p:spPr>
        <p:txBody>
          <a:bodyPr/>
          <a:lstStyle/>
          <a:p>
            <a:pPr algn="r"/>
            <a:fld id="{F3122444-D990-48C4-86F9-E45448DE7032}" type="datetime4">
              <a:rPr lang="es-ES" sz="3900">
                <a:solidFill>
                  <a:srgbClr val="FF0000"/>
                </a:solidFill>
                <a:latin typeface="Arial Black" pitchFamily="34" charset="0"/>
              </a:rPr>
              <a:pPr algn="r"/>
              <a:t>02 de mayo de 2016</a:t>
            </a:fld>
            <a:endParaRPr lang="es-ES" sz="39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61" y="962445"/>
            <a:ext cx="1213979" cy="809319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52" y="877925"/>
            <a:ext cx="889343" cy="889343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914" y="1594785"/>
            <a:ext cx="1354797" cy="1000932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313" y="2334022"/>
            <a:ext cx="5003799" cy="3752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2399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10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>
                <a:solidFill>
                  <a:srgbClr val="002060"/>
                </a:solidFill>
                <a:latin typeface="Arial Black" pitchFamily="34" charset="0"/>
              </a:rPr>
              <a:t>Las religiones </a:t>
            </a:r>
            <a:r>
              <a:rPr lang="es-ES_tradnl" sz="3200" dirty="0">
                <a:solidFill>
                  <a:srgbClr val="FF0000"/>
                </a:solidFill>
                <a:latin typeface="Arial Black" pitchFamily="34" charset="0"/>
              </a:rPr>
              <a:t>monoteístas</a:t>
            </a:r>
            <a:r>
              <a:rPr lang="es-ES_tradnl" sz="3200" dirty="0">
                <a:solidFill>
                  <a:srgbClr val="002060"/>
                </a:solidFill>
                <a:latin typeface="Arial Black" pitchFamily="34" charset="0"/>
              </a:rPr>
              <a:t> son las que creen que </a:t>
            </a:r>
            <a:r>
              <a:rPr lang="es-ES_tradnl" sz="3200" dirty="0">
                <a:solidFill>
                  <a:srgbClr val="FF0000"/>
                </a:solidFill>
                <a:latin typeface="Arial Black" pitchFamily="34" charset="0"/>
              </a:rPr>
              <a:t>HAY UN SOLO DIOS</a:t>
            </a:r>
            <a:r>
              <a:rPr lang="es-ES_tradnl" sz="3200" dirty="0">
                <a:solidFill>
                  <a:srgbClr val="002060"/>
                </a:solidFill>
                <a:latin typeface="Arial Black" pitchFamily="34" charset="0"/>
              </a:rPr>
              <a:t>, como nos enseña la religión cristiana.</a:t>
            </a:r>
            <a:endParaRPr lang="es-ES" sz="1600" dirty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765188" cy="284604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son religiones </a:t>
            </a:r>
            <a:r>
              <a:rPr lang="es-ES_tradnl" sz="2800" dirty="0" smtClean="0">
                <a:latin typeface="Arial Black" pitchFamily="34" charset="0"/>
              </a:rPr>
              <a:t>MONOTEÍSTAS</a:t>
            </a:r>
            <a:r>
              <a:rPr lang="es-ES_tradnl" sz="2800" dirty="0" smtClean="0">
                <a:latin typeface="Arial Black" pitchFamily="34" charset="0"/>
              </a:rPr>
              <a:t>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510" y="3971240"/>
            <a:ext cx="2618196" cy="2353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6193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11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Las principales religiones monoteístas, porque creen que SÓLO HAY UN DIOS O SER SUPREMO, son: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Judaísmo.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Cristianismo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err="1" smtClean="0">
                <a:solidFill>
                  <a:srgbClr val="FF0000"/>
                </a:solidFill>
                <a:latin typeface="Arial Black" pitchFamily="34" charset="0"/>
              </a:rPr>
              <a:t>Islám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¿Cuáles son las principales religiones </a:t>
            </a:r>
            <a:r>
              <a:rPr lang="es-ES_tradnl" sz="2400" dirty="0" smtClean="0">
                <a:latin typeface="Arial Black" pitchFamily="34" charset="0"/>
              </a:rPr>
              <a:t>MONOTEÍSTAS?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707" y="4819539"/>
            <a:ext cx="1457989" cy="145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6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12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Las principales religiones orientales son: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err="1" smtClean="0">
                <a:solidFill>
                  <a:srgbClr val="FF0000"/>
                </a:solidFill>
                <a:latin typeface="Arial Black" pitchFamily="34" charset="0"/>
              </a:rPr>
              <a:t>Induísmo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.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Budismo.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Taoísmo.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¿Cuáles son las principales religiones orientales?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19" y="5033129"/>
            <a:ext cx="1171935" cy="117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2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13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libertad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es hacer las cosas guiándonos por 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razón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y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respetando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los derechos de los demás.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344597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es la LIBERTAD?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34" y="3971240"/>
            <a:ext cx="2971548" cy="23531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499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14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libertinaje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es hacer lo que nos da la gana en plan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egoísta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y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sin respetar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derechos de los demás.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es LIBERTINAJE?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165" y="5034487"/>
            <a:ext cx="1097280" cy="101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9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15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Esaú era el primogénito y tenía derecho a heredar y ser jefe de la familia, pero se dejó llevar por el hambre y cedió sus derechos a su hermano Jacob por un plato de lentejas.</a:t>
            </a:r>
          </a:p>
          <a:p>
            <a:pPr algn="ctr"/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Esto nos enseña que debemos razonar en la vida y no tomar malas decisiones.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nos </a:t>
            </a:r>
            <a:r>
              <a:rPr lang="es-ES_tradnl" sz="2800" dirty="0" smtClean="0">
                <a:latin typeface="Arial Black" pitchFamily="34" charset="0"/>
              </a:rPr>
              <a:t>ENSEÑA </a:t>
            </a:r>
            <a:r>
              <a:rPr lang="es-ES_tradnl" sz="2800" dirty="0" smtClean="0">
                <a:latin typeface="Arial Black" pitchFamily="34" charset="0"/>
              </a:rPr>
              <a:t>la </a:t>
            </a:r>
            <a:r>
              <a:rPr lang="es-ES_tradnl" sz="2800" dirty="0" smtClean="0">
                <a:latin typeface="Arial Black" pitchFamily="34" charset="0"/>
              </a:rPr>
              <a:t>historia de los dos hermanos ESAU y JACOB?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847" y="5034487"/>
            <a:ext cx="1335823" cy="11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496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16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conciencia es algo muy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importante, UN SENTIMIENTO INTERIOR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porque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nos ayuda a reflexionar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y nos dice lo que es mejor y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peor, para decidirnos por lo bueno.</a:t>
            </a:r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¿Por qué la conciencia es muy importante?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707" y="5034487"/>
            <a:ext cx="1317203" cy="111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63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17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amor a Dios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y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 los demás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debe ser nuestra Luz a la hora de elegir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bien y con libertad.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nos enseña Jesús sobre la LIBERTAD?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709" y="5086240"/>
            <a:ext cx="2301240" cy="84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6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18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Jesús nos enseñó a los cristianos 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además de rezar a Dios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también hay 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amar al prójimo,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especialmente a los necesitados.</a:t>
            </a:r>
          </a:p>
          <a:p>
            <a:pPr algn="ctr"/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801797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¿Por qué la Iglesia debe ayudar a los más necesitados?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05" y="3971240"/>
            <a:ext cx="3106407" cy="23531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08169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19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amor hay que ponerlo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más en las buenas obras que en las palabras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801797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¿En qué se debe poner más el amor al prójimo?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05" y="3971240"/>
            <a:ext cx="3106407" cy="235310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329348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autoestima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es 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alegría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que sentimos por ser como somos, con el deseo de superarnos y ser mejores en todos los aspectos de la vida, siendo al mismo tiempo humildes </a:t>
            </a:r>
            <a:r>
              <a:rPr lang="es-ES_tradnl" sz="3200" smtClean="0">
                <a:solidFill>
                  <a:srgbClr val="002060"/>
                </a:solidFill>
                <a:latin typeface="Arial Black" pitchFamily="34" charset="0"/>
              </a:rPr>
              <a:t>y sencillos.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es la AUTOESTIMA?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585" y="4764699"/>
            <a:ext cx="1338903" cy="181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49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20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CARITAS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es una ONG de la Iglesia Católica para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ayudar a los pobres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todos los aspectos.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ENTRECULTURAS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es una ONG de los jesuitas para ayudar 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crear escuelas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MANOS UNIDAS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 una ONG de la Iglesia Católica para luchar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contra el hambre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el mundo.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800" dirty="0" smtClean="0">
                <a:latin typeface="Arial Black" pitchFamily="34" charset="0"/>
              </a:rPr>
              <a:t>¿Qué es CARITAS?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800" dirty="0" smtClean="0">
                <a:latin typeface="Arial Black" pitchFamily="34" charset="0"/>
              </a:rPr>
              <a:t>¿Qué es ENTRECUL-TURAS?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sz="2800" dirty="0" smtClean="0">
                <a:latin typeface="Arial Black" pitchFamily="34" charset="0"/>
              </a:rPr>
              <a:t>¿Qué es MANOS UNIDAS?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707" y="4873981"/>
            <a:ext cx="1634969" cy="135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8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21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confianza es 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emoción que tenemos cuando nos sentimos seguros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con alguien o con nosotros mismos.</a:t>
            </a:r>
          </a:p>
          <a:p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confianza es algo muy importante para 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crecimiento espiritual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 las personas.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es la confianza?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274" y="5200540"/>
            <a:ext cx="17526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178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22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Sólo debemos fiarnos de las personas que sabemos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nos quieren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 verdad.</a:t>
            </a:r>
          </a:p>
          <a:p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la vida debemos tener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el ojo bien abierto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pues hay personas buenas, pero también las hay que quieren engañarnos.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¿Debemos tener confianza en cualquier persona?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985" y="5111013"/>
            <a:ext cx="1271176" cy="1271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6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23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Al principio se asustó pues no entendía esta visita, pero se dio cuenta que venía de parte de Dios, y ella se fiaba mucho de Dios.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Por eso la Virgen terminó diciendo: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hágase en mí lo que Dios quiere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669580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le pasó a la Virgen María cuando la visitó en ángel?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17" y="3782513"/>
            <a:ext cx="2934930" cy="24386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704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24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ángeles son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mensajeros de Dios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que transmiten a las personas lo que Dios quiere decirnos. Además los ángeles nos protegen y ayudan.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la Biblia aparecen 3 ángeles importantes: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GABRIEL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RAFAEL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y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MIGUEL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359345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¿Quiénes son los ángeles?</a:t>
            </a:r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562" y="3971240"/>
            <a:ext cx="1520093" cy="23531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3393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25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cristianos podemos aprender de María 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confiar siempre en Dios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 Para ello debemos rezarle con frecuencia.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se puede aprender de la Virgen María?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363" y="4746051"/>
            <a:ext cx="1133276" cy="1614281"/>
          </a:xfrm>
          <a:prstGeom prst="snip2DiagRect">
            <a:avLst>
              <a:gd name="adj1" fmla="val 0"/>
              <a:gd name="adj2" fmla="val 38791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9066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26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Este texto nos habla de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LA ANUNCIACIÓN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 decir cuando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el ángel visitó a la Virgen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para decirle que iba a ser Madre del Salvador.  Ella no lo entendía, pero dijo: hágase lo que Dios quiera.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669580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ocurre en </a:t>
            </a:r>
            <a:r>
              <a:rPr lang="es-ES_tradnl" sz="2800" dirty="0" err="1" smtClean="0">
                <a:latin typeface="Arial Black" pitchFamily="34" charset="0"/>
              </a:rPr>
              <a:t>Lc</a:t>
            </a:r>
            <a:r>
              <a:rPr lang="es-ES_tradnl" sz="2800" dirty="0" smtClean="0">
                <a:latin typeface="Arial Black" pitchFamily="34" charset="0"/>
              </a:rPr>
              <a:t> 1, 26-38?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509" y="3971240"/>
            <a:ext cx="2820199" cy="23531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08143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27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Navidad los cristianos de todo el mundo celebramos 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NACIMIENTO DE JESÚS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nacimiento de Jesús fue tan importante que los años se cuentan desde esa fecha.</a:t>
            </a:r>
            <a:endParaRPr lang="es-ES" sz="1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celebramos los cristianos en Navidad?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022" y="4851794"/>
            <a:ext cx="1324384" cy="1484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61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28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 debemos celebrar de una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forma alegre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y teniendo en cuenta tres cosas:</a:t>
            </a:r>
          </a:p>
          <a:p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906490" lvl="1" indent="-457200">
              <a:buFont typeface="Wingdings" panose="05000000000000000000" pitchFamily="2" charset="2"/>
              <a:buChar char="v"/>
            </a:pP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E</a:t>
            </a:r>
            <a:r>
              <a:rPr lang="es-ES_tradnl" sz="2600" dirty="0" smtClean="0">
                <a:solidFill>
                  <a:srgbClr val="002060"/>
                </a:solidFill>
                <a:latin typeface="Arial Black" pitchFamily="34" charset="0"/>
              </a:rPr>
              <a:t>star más con la </a:t>
            </a: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familia.</a:t>
            </a:r>
          </a:p>
          <a:p>
            <a:pPr marL="906490" lvl="1" indent="-457200">
              <a:buFont typeface="Wingdings" panose="05000000000000000000" pitchFamily="2" charset="2"/>
              <a:buChar char="v"/>
            </a:pP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R</a:t>
            </a:r>
            <a:r>
              <a:rPr lang="es-ES_tradnl" sz="2600" dirty="0" smtClean="0">
                <a:solidFill>
                  <a:srgbClr val="002060"/>
                </a:solidFill>
                <a:latin typeface="Arial Black" pitchFamily="34" charset="0"/>
              </a:rPr>
              <a:t>ezando</a:t>
            </a: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ES_tradnl" sz="2600" dirty="0" smtClean="0">
                <a:solidFill>
                  <a:srgbClr val="002060"/>
                </a:solidFill>
                <a:latin typeface="Arial Black" pitchFamily="34" charset="0"/>
              </a:rPr>
              <a:t>a</a:t>
            </a: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 Dios </a:t>
            </a:r>
            <a:r>
              <a:rPr lang="es-ES_tradnl" sz="2600" dirty="0" smtClean="0">
                <a:solidFill>
                  <a:srgbClr val="002060"/>
                </a:solidFill>
                <a:latin typeface="Arial Black" pitchFamily="34" charset="0"/>
              </a:rPr>
              <a:t>un poco más.</a:t>
            </a:r>
          </a:p>
          <a:p>
            <a:pPr marL="906490" lvl="1" indent="-457200">
              <a:buFont typeface="Wingdings" panose="05000000000000000000" pitchFamily="2" charset="2"/>
              <a:buChar char="v"/>
            </a:pP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s-ES_tradnl" sz="2600" dirty="0" smtClean="0">
                <a:solidFill>
                  <a:srgbClr val="002060"/>
                </a:solidFill>
                <a:latin typeface="Arial Black" pitchFamily="34" charset="0"/>
              </a:rPr>
              <a:t>yudando a los </a:t>
            </a:r>
            <a:r>
              <a:rPr lang="es-ES_tradnl" sz="2600" dirty="0" smtClean="0">
                <a:solidFill>
                  <a:srgbClr val="FF0000"/>
                </a:solidFill>
                <a:latin typeface="Arial Black" pitchFamily="34" charset="0"/>
              </a:rPr>
              <a:t>necesitados</a:t>
            </a:r>
            <a:r>
              <a:rPr lang="es-ES_tradnl" sz="26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905035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¿Cómo debemos celebrar la Navidad los cristianos?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19" y="3971240"/>
            <a:ext cx="2265879" cy="2353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950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29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pastores, fueron los primeros, y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representan a los más pobres y marginados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del mundo.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¿A quien representan los pastores que van a ver al Niño Jesús?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976" y="4741563"/>
            <a:ext cx="1968348" cy="183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3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Dios es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Padre-Bueno,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nos quiere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y desea 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seamos felices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compartiendo como buenos hermanos.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Según nos enseña Jesús, ¿cómo nos valora Dios a los seres humanos?</a:t>
            </a:r>
            <a:endParaRPr lang="es-ES" sz="2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71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30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magos venidos de lejanas tierras,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representan a todos los países del mundo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 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Jesús nace para hacernos a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TODOS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hijos de Dios.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¿A quien representan los magos que van a ver al Niño Jesús?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390" y="4831198"/>
            <a:ext cx="9144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73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31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San José es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hombre bueno que les ayudó y quiso siempre.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ejemplo de San José nos invita a ser sencillos y buenos, ayudando siempre de corazón a todos los que podamos.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¿Cuál es la misión de San José en la vida de Jesús y María?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71" y="4653628"/>
            <a:ext cx="2700528" cy="145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22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32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Las personas debemos ser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agradecidas por todo lo que recibimos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: alimento, cariño de la familia, el aire y el agua, amor de Dios,…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es la gratitud?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254" y="4835016"/>
            <a:ext cx="2293076" cy="14930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5607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33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San Francisco nos enseña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DAR GRACIAS  a DIOS  por la NATURALEZA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que nos ha regalado para hacer posible nuestra vida en la Tierra.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decía San Francisco de Asís como gratitud a Dios?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20" y="4833322"/>
            <a:ext cx="1849548" cy="189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28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34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2800" dirty="0" smtClean="0">
                <a:solidFill>
                  <a:srgbClr val="002060"/>
                </a:solidFill>
                <a:latin typeface="Arial Black" pitchFamily="34" charset="0"/>
              </a:rPr>
              <a:t>Debemos agradecer a nuestra familia </a:t>
            </a:r>
            <a:r>
              <a:rPr lang="es-ES_tradnl" sz="2800" dirty="0" smtClean="0">
                <a:solidFill>
                  <a:srgbClr val="FF0000"/>
                </a:solidFill>
                <a:latin typeface="Arial Black" pitchFamily="34" charset="0"/>
              </a:rPr>
              <a:t>porque nos quiere y ayuda:</a:t>
            </a:r>
            <a:r>
              <a:rPr lang="es-ES_tradnl" sz="2800" dirty="0" smtClean="0">
                <a:solidFill>
                  <a:srgbClr val="002060"/>
                </a:solidFill>
                <a:latin typeface="Arial Black" pitchFamily="34" charset="0"/>
              </a:rPr>
              <a:t> nos da cariño, alimentos, medicinas, nos llevan al cole, etc</a:t>
            </a:r>
            <a:r>
              <a:rPr lang="es-ES_tradnl" sz="28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endParaRPr lang="es-ES_tradnl" sz="28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2800" dirty="0" smtClean="0">
                <a:solidFill>
                  <a:srgbClr val="002060"/>
                </a:solidFill>
                <a:latin typeface="Arial Black" pitchFamily="34" charset="0"/>
              </a:rPr>
              <a:t>También nos han transmitido nuestra FE CRISTIANA.</a:t>
            </a:r>
            <a:endParaRPr lang="es-ES" sz="12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debemos agradecer a nuestra familia?</a:t>
            </a:r>
          </a:p>
        </p:txBody>
      </p:sp>
    </p:spTree>
    <p:extLst>
      <p:ext uri="{BB962C8B-B14F-4D97-AF65-F5344CB8AC3E}">
        <p14:creationId xmlns:p14="http://schemas.microsoft.com/office/powerpoint/2010/main" val="162000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35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Naturaleza es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regalo del amor de Dios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por nosotros.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Gracias por el aire, el agua, el sol, los alimentos, los animales, las plantas, </a:t>
            </a:r>
            <a:r>
              <a:rPr lang="es-ES_tradnl" sz="3200" dirty="0" err="1" smtClean="0">
                <a:solidFill>
                  <a:srgbClr val="002060"/>
                </a:solidFill>
                <a:latin typeface="Arial Black" pitchFamily="34" charset="0"/>
              </a:rPr>
              <a:t>etc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debemos agradecer a la Naturaleza?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908" y="4658366"/>
            <a:ext cx="1828800" cy="1214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825" y="4639316"/>
            <a:ext cx="1828800" cy="123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55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36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la vida hay muchas personas de las que debemos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aprender y agradecer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: amigos, profes, personas buenas que hacen el bien, </a:t>
            </a:r>
            <a:r>
              <a:rPr lang="es-ES_tradnl" sz="3200" dirty="0" err="1" smtClean="0">
                <a:solidFill>
                  <a:srgbClr val="002060"/>
                </a:solidFill>
                <a:latin typeface="Arial Black" pitchFamily="34" charset="0"/>
              </a:rPr>
              <a:t>etc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Además de la familia, ¿A qué personas debemos ser agradecidos?</a:t>
            </a:r>
            <a:endParaRPr lang="es-ES_tradnl" sz="2800" dirty="0" smtClean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524" y="4648791"/>
            <a:ext cx="1463040" cy="199644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6190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37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Debemos agradecer a Jesús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porque nos hizo a todos los seres humanos hijos de Dios,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enseñándonos que todos somos hermanos y debemos ayudarnos y querernos.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debemos agradecer a Jesús?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20" y="4829943"/>
            <a:ext cx="1760220" cy="1661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4611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38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Hay dos tipos de rasgos que identifican a una persona: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Corporales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: alto, gordo, rubio,…</a:t>
            </a:r>
          </a:p>
          <a:p>
            <a:pPr marL="906490" lvl="1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Espirituales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: alegre, serio, generoso, religioso o no, </a:t>
            </a:r>
            <a:r>
              <a:rPr lang="es-ES_tradnl" sz="3200" dirty="0" err="1" smtClean="0">
                <a:solidFill>
                  <a:srgbClr val="002060"/>
                </a:solidFill>
                <a:latin typeface="Arial Black" pitchFamily="34" charset="0"/>
              </a:rPr>
              <a:t>etc</a:t>
            </a:r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 algn="r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La identidad es el conjunto de rasgos, corporales y espirituales, que definen a una persona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es la IDENTIDAD?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708" y="4632031"/>
            <a:ext cx="1242934" cy="189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39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Jesús SI fue una persona como nosotros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de carne y hueso: nació en una familia, tenía amigos, trabajaba, practicaba la religión judía, sufrió y murió en la cruz,…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¿Era Jesús un hombre verdadero?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547" y="4632031"/>
            <a:ext cx="1233256" cy="189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1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Somos imagen de Dios, porque nos ha dado una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inteligencia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y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espíritu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para colaborar con ÉL y hacer un mundo mejor y más fraterno.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¿Por qué somos imagen y semejanza de Dios?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020" y="4813268"/>
            <a:ext cx="1624219" cy="1218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40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cristianos creemos que Jesús, además de ser hombre de verdad,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ERA TAMBIÉN EL HIJO DE DIOS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 Realizó muchos milagros, y aunque le mataron,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RESUCITÓ.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¿Era Jesús HIJO DE DIOS?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63" y="4563357"/>
            <a:ext cx="2500669" cy="200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3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41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Jesús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es su nombre y significa que es una persona de carne y hueso, como nosotros.</a:t>
            </a:r>
          </a:p>
          <a:p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Cristo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significa que es el UNGIDO, el HIJO DE DIOS y salvador nuestro.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significa la palabra JESU-CRISTO?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63" y="4586995"/>
            <a:ext cx="2500669" cy="19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7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42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país de Jesús se llamaba PALESTINA, y la capital JERUSALÉN.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¿Cómo se llamaba el país de Jesús?</a:t>
            </a:r>
          </a:p>
          <a:p>
            <a:r>
              <a:rPr lang="es-ES_tradnl" sz="2800" dirty="0" smtClean="0">
                <a:latin typeface="Arial Black" pitchFamily="34" charset="0"/>
              </a:rPr>
              <a:t>¿y la capital de ese país?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63" y="4586995"/>
            <a:ext cx="2500669" cy="19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2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43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principal río de Palestina es el río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JORDAN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y en él fue bautizado Jesús por Juan Bautista.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¿Cómo se </a:t>
            </a:r>
            <a:r>
              <a:rPr lang="es-ES_tradnl" sz="2800" dirty="0" smtClean="0">
                <a:latin typeface="Arial Black" pitchFamily="34" charset="0"/>
              </a:rPr>
              <a:t>llama </a:t>
            </a:r>
            <a:r>
              <a:rPr lang="es-ES_tradnl" sz="2800" dirty="0" smtClean="0">
                <a:latin typeface="Arial Black" pitchFamily="34" charset="0"/>
              </a:rPr>
              <a:t>el río que recorre Palestina de norte a sur?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108" y="4620103"/>
            <a:ext cx="2374913" cy="195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63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44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arte románico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arte cristiano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que se desarrolla a partir del año 1.000 en Europa, representando a Jesús como juez universal y todopoderoso en una figura que se llama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PANTOCRATOR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bendiciendo con una mano y sosteniendo la Biblia.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Definir el arte ROMANICO</a:t>
            </a:r>
          </a:p>
        </p:txBody>
      </p:sp>
    </p:spTree>
    <p:extLst>
      <p:ext uri="{BB962C8B-B14F-4D97-AF65-F5344CB8AC3E}">
        <p14:creationId xmlns:p14="http://schemas.microsoft.com/office/powerpoint/2010/main" val="28307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45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arte GÓTICO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 también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arte cristiano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que se desarrolla en Europa, entre los siglos XIII y XV. Tiene una relación más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ESPIRITUAL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mirando más a lo alto.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Definir el arte GÓTICO</a:t>
            </a:r>
          </a:p>
        </p:txBody>
      </p:sp>
    </p:spTree>
    <p:extLst>
      <p:ext uri="{BB962C8B-B14F-4D97-AF65-F5344CB8AC3E}">
        <p14:creationId xmlns:p14="http://schemas.microsoft.com/office/powerpoint/2010/main" val="251703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46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Tanto el arte románico como el gótico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buscaban enseñar el evangelio con imágenes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bien en pintura o en escultura. Son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artes cristianos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se pretende con el arte románico y con el gótico?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491" y="4823047"/>
            <a:ext cx="1171935" cy="175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59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47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Al principio no sabían qué hacer, y se pusieron a rezar con la Virgen. 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Estando en oración vino como un viento muy fuerte y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recibieron el espíritu santo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 Sobre ellos se posaron como unas llamas.  A partir de ese momento se llenaron de fuerza para anunciar el Evangelio.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536326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hicieron los apóstoles después que Jesús marchó al cielo?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921" y="3971240"/>
            <a:ext cx="2753374" cy="235310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4312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48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cristianos creemos que el Espíritu Santo es 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3ª persona de la Santísima Trinidad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Espíritu Santo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nos trae la Fuerza y el Amor de Dios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para ayudarnos en la vida.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005384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es el Espíritu Santo?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392" y="3348280"/>
            <a:ext cx="2413507" cy="323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46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49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Pentecostés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hace relación al número 50. Fue a los 50 días después de resucitar Jesús cuando la Virgen y los apóstoles recibieron 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ESPÍRITU SANTO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para ayudarles 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anunciar el Evangelio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por todo el mundo.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005384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significa PENTECOSTÉS?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392" y="3348280"/>
            <a:ext cx="2413507" cy="3232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9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Demóstenes tenía tartamudez y él quería ser político. Se esforzó en ello hasta que logró hablar bien.</a:t>
            </a:r>
          </a:p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Esto nos enseña 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debemos superar los problemas con inteligencia y esfuerzo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nos enseña la vida de Demóstenes?</a:t>
            </a:r>
            <a:endParaRPr lang="es-ES" sz="2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96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50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Iglesia es:</a:t>
            </a:r>
          </a:p>
          <a:p>
            <a:pPr marL="1355781" lvl="2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UNA</a:t>
            </a:r>
          </a:p>
          <a:p>
            <a:pPr marL="1355781" lvl="2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SANTA</a:t>
            </a:r>
          </a:p>
          <a:p>
            <a:pPr marL="1355781" lvl="2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CATÓLICA</a:t>
            </a:r>
          </a:p>
          <a:p>
            <a:pPr marL="1355781" lvl="2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APOSTÓLICA.</a:t>
            </a:r>
            <a:endParaRPr lang="es-ES" sz="1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1"/>
            <a:ext cx="3432381" cy="2418339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¿Cuáles son las características de la Iglesia?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392" y="3786824"/>
            <a:ext cx="2413507" cy="235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35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51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 Iglesia universal está gobernada por 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Papa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que es el sucesor de San Pedro.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En cada zona del mundo, en cada diócesis, la gobierna un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obispo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1"/>
            <a:ext cx="3432381" cy="2418339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¿Quién gobierna la Iglesia?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82" y="3525413"/>
            <a:ext cx="3110264" cy="284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52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cristianos creemos que 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Virgen María es nuestra Madre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del cielo, quien nos ayuda en la vida cuando le rezamos de corazón.</a:t>
            </a: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1"/>
            <a:ext cx="3432381" cy="2418339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misión tiene la Virgen en la Iglesia?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46" y="3786824"/>
            <a:ext cx="1904598" cy="235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74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53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sacramentos son cauces por los que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Dios nos envía el Espíritu Santo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dándonos su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GRACIA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es decir su cariño y su fuerza para el camino de la vida.</a:t>
            </a: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1"/>
            <a:ext cx="3432381" cy="2418339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¿Qué son los sacramentos?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18" y="3604412"/>
            <a:ext cx="1904598" cy="1326244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881" y="4745030"/>
            <a:ext cx="1707165" cy="134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00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6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9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64" tmFilter="0, 0; 0.125,0.2665; 0.25,0.4; 0.375,0.465; 0.5,0.5;  0.625,0.535; 0.75,0.6; 0.875,0.7335; 1,1">
                                          <p:stCondLst>
                                            <p:cond delay="7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82" tmFilter="0, 0; 0.125,0.2665; 0.25,0.4; 0.375,0.465; 0.5,0.5;  0.625,0.535; 0.75,0.6; 0.875,0.7335; 1,1">
                                          <p:stCondLst>
                                            <p:cond delay="152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9" tmFilter="0, 0; 0.125,0.2665; 0.25,0.4; 0.375,0.465; 0.5,0.5;  0.625,0.535; 0.75,0.6; 0.875,0.7335; 1,1">
                                          <p:stCondLst>
                                            <p:cond delay="1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30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91" decel="50000">
                                          <p:stCondLst>
                                            <p:cond delay="77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30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91" decel="50000">
                                          <p:stCondLst>
                                            <p:cond delay="153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30">
                                          <p:stCondLst>
                                            <p:cond delay="18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91" decel="50000">
                                          <p:stCondLst>
                                            <p:cond delay="191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30">
                                          <p:stCondLst>
                                            <p:cond delay="20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91" decel="50000">
                                          <p:stCondLst>
                                            <p:cond delay="210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54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Por 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BAUTISMO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las personas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empezamos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a formar parte de la Iglesia como familia de Dios.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el primero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de los sacramentos que recibimos los cristianos.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El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agua en la cabeza significa limpieza, purificación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y una nueva vida junto a Cristo.</a:t>
            </a: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1"/>
            <a:ext cx="3432381" cy="2418339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Explicar el sacramento del BAUTISMO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59" y="3472091"/>
            <a:ext cx="3318388" cy="262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95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66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9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64" tmFilter="0, 0; 0.125,0.2665; 0.25,0.4; 0.375,0.465; 0.5,0.5;  0.625,0.535; 0.75,0.6; 0.875,0.7335; 1,1">
                                          <p:stCondLst>
                                            <p:cond delay="7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82" tmFilter="0, 0; 0.125,0.2665; 0.25,0.4; 0.375,0.465; 0.5,0.5;  0.625,0.535; 0.75,0.6; 0.875,0.7335; 1,1">
                                          <p:stCondLst>
                                            <p:cond delay="152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89" tmFilter="0, 0; 0.125,0.2665; 0.25,0.4; 0.375,0.465; 0.5,0.5;  0.625,0.535; 0.75,0.6; 0.875,0.7335; 1,1">
                                          <p:stCondLst>
                                            <p:cond delay="1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30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91" decel="50000">
                                          <p:stCondLst>
                                            <p:cond delay="77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30">
                                          <p:stCondLst>
                                            <p:cond delay="150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91" decel="50000">
                                          <p:stCondLst>
                                            <p:cond delay="153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30">
                                          <p:stCondLst>
                                            <p:cond delay="18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91" decel="50000">
                                          <p:stCondLst>
                                            <p:cond delay="191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30">
                                          <p:stCondLst>
                                            <p:cond delay="207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91" decel="50000">
                                          <p:stCondLst>
                                            <p:cond delay="210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55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Por la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Eucaristía, Jesús se hace presente en el Pan y el Vino Consagrado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para que podamos recibirle dentro de nosotros, ayudándonos en la vida.</a:t>
            </a: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1"/>
            <a:ext cx="3432381" cy="2418339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Explicar el sacramento de la EUCARISTÍA.</a:t>
            </a: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17" y="3604411"/>
            <a:ext cx="3655789" cy="254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7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Rectangle 15"/>
          <p:cNvSpPr txBox="1">
            <a:spLocks noChangeArrowheads="1"/>
          </p:cNvSpPr>
          <p:nvPr/>
        </p:nvSpPr>
        <p:spPr>
          <a:xfrm>
            <a:off x="7459577" y="373870"/>
            <a:ext cx="4118064" cy="279579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0482" tIns="45242" rIns="90482" bIns="45242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7100" b="1" i="1" dirty="0">
                <a:ln w="3810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6º </a:t>
            </a:r>
          </a:p>
          <a:p>
            <a:pPr>
              <a:defRPr/>
            </a:pPr>
            <a:r>
              <a:rPr lang="es-ES_tradnl" sz="7100" b="1" i="1" dirty="0">
                <a:ln w="3810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Primaria</a:t>
            </a: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56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9" name="11 Marcador de fecha"/>
          <p:cNvSpPr>
            <a:spLocks noGrp="1"/>
          </p:cNvSpPr>
          <p:nvPr>
            <p:ph type="dt" sz="half" idx="10"/>
          </p:nvPr>
        </p:nvSpPr>
        <p:spPr>
          <a:xfrm>
            <a:off x="8510535" y="4334446"/>
            <a:ext cx="2701449" cy="2135977"/>
          </a:xfrm>
        </p:spPr>
        <p:txBody>
          <a:bodyPr/>
          <a:lstStyle/>
          <a:p>
            <a:pPr algn="r"/>
            <a:fld id="{F3122444-D990-48C4-86F9-E45448DE7032}" type="datetime4">
              <a:rPr lang="es-ES" sz="3900">
                <a:solidFill>
                  <a:srgbClr val="FF0000"/>
                </a:solidFill>
                <a:latin typeface="Arial Black" pitchFamily="34" charset="0"/>
              </a:rPr>
              <a:pPr algn="r"/>
              <a:t>02 de mayo de 2016</a:t>
            </a:fld>
            <a:endParaRPr lang="es-ES" sz="39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61" y="962445"/>
            <a:ext cx="1213979" cy="809319"/>
          </a:xfrm>
          <a:prstGeom prst="rect">
            <a:avLst/>
          </a:prstGeom>
        </p:spPr>
      </p:pic>
      <p:pic>
        <p:nvPicPr>
          <p:cNvPr id="7" name="6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952" y="877925"/>
            <a:ext cx="889343" cy="889343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914" y="1594785"/>
            <a:ext cx="1354797" cy="1000932"/>
          </a:xfrm>
          <a:prstGeom prst="rect">
            <a:avLst/>
          </a:prstGeom>
        </p:spPr>
      </p:pic>
      <p:pic>
        <p:nvPicPr>
          <p:cNvPr id="11" name="10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313" y="2334022"/>
            <a:ext cx="5003799" cy="37528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2" name="11 Rectángulo"/>
          <p:cNvSpPr/>
          <p:nvPr/>
        </p:nvSpPr>
        <p:spPr>
          <a:xfrm>
            <a:off x="1024128" y="3127248"/>
            <a:ext cx="603504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1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Final</a:t>
            </a:r>
            <a:endParaRPr lang="es-ES" sz="1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998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6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Jeremías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sentía la llamada de Dios, pero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tenía mucho miedo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y no quería hablar en su nombre.</a:t>
            </a:r>
          </a:p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Al final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superó sus miedos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y fue un gran profeta, hablando en nombre de Dios a todas las personas.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le pasó el profeta Jeremías con Dios?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76" y="5303410"/>
            <a:ext cx="1264278" cy="699184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69" y="5257349"/>
            <a:ext cx="1157651" cy="79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64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7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profetas eran personas que sentían a Dios en su corazón, y en nombre de ÉL:</a:t>
            </a:r>
          </a:p>
          <a:p>
            <a:pPr algn="ctr"/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ES_tradnl" sz="2000" dirty="0" smtClean="0">
                <a:solidFill>
                  <a:srgbClr val="FF0000"/>
                </a:solidFill>
                <a:latin typeface="Arial Black" pitchFamily="34" charset="0"/>
              </a:rPr>
              <a:t>Criticaban las injusticias </a:t>
            </a:r>
            <a:r>
              <a:rPr lang="es-ES_tradnl" sz="2000" dirty="0" smtClean="0">
                <a:solidFill>
                  <a:srgbClr val="002060"/>
                </a:solidFill>
                <a:latin typeface="Arial Black" pitchFamily="34" charset="0"/>
              </a:rPr>
              <a:t>y la mala conducta.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ES_tradnl" sz="2000" dirty="0" smtClean="0">
                <a:solidFill>
                  <a:srgbClr val="FF0000"/>
                </a:solidFill>
                <a:latin typeface="Arial Black" pitchFamily="34" charset="0"/>
              </a:rPr>
              <a:t>Daban ánimo y esperanza </a:t>
            </a:r>
            <a:r>
              <a:rPr lang="es-ES_tradnl" sz="2000" dirty="0" smtClean="0">
                <a:solidFill>
                  <a:srgbClr val="002060"/>
                </a:solidFill>
                <a:latin typeface="Arial Black" pitchFamily="34" charset="0"/>
              </a:rPr>
              <a:t>en tiempo de dificultades.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s-ES_tradnl" sz="2000" dirty="0" smtClean="0">
                <a:solidFill>
                  <a:srgbClr val="FF0000"/>
                </a:solidFill>
                <a:latin typeface="Arial Black" pitchFamily="34" charset="0"/>
              </a:rPr>
              <a:t>Prometían un Salvador</a:t>
            </a:r>
            <a:r>
              <a:rPr lang="es-ES_tradnl" sz="2000" dirty="0" smtClean="0">
                <a:solidFill>
                  <a:srgbClr val="002060"/>
                </a:solidFill>
                <a:latin typeface="Arial Black" pitchFamily="34" charset="0"/>
              </a:rPr>
              <a:t>, el Mesías, que sería Jesucristo.</a:t>
            </a:r>
            <a:endParaRPr lang="es-ES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669580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¿Quiénes eran los profetas?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54" y="3971240"/>
            <a:ext cx="3276109" cy="23531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371831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ítulo 2"/>
          <p:cNvSpPr txBox="1">
            <a:spLocks/>
          </p:cNvSpPr>
          <p:nvPr/>
        </p:nvSpPr>
        <p:spPr>
          <a:xfrm>
            <a:off x="1527020" y="4487434"/>
            <a:ext cx="7568717" cy="1094106"/>
          </a:xfrm>
          <a:prstGeom prst="rect">
            <a:avLst/>
          </a:prstGeom>
        </p:spPr>
        <p:txBody>
          <a:bodyPr vert="horz" lIns="89858" tIns="44929" rIns="89858" bIns="44929" rtlCol="0" anchor="t">
            <a:normAutofit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2000" dirty="0">
              <a:solidFill>
                <a:schemeClr val="tx1"/>
              </a:solidFill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8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Los seres humanos, según nos enseña </a:t>
            </a:r>
            <a:r>
              <a:rPr lang="es-ES_tradnl" sz="3200" dirty="0" err="1" smtClean="0">
                <a:solidFill>
                  <a:srgbClr val="002060"/>
                </a:solidFill>
                <a:latin typeface="Arial Black" pitchFamily="34" charset="0"/>
              </a:rPr>
              <a:t>JesuCristo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somos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HIJOS DE DIOS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, y por lo tanto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HERMANOS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UNOS DE OTROS.</a:t>
            </a:r>
          </a:p>
          <a:p>
            <a:pPr algn="ctr"/>
            <a:endParaRPr lang="es-ES_tradnl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algn="ctr"/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Todos somos iguales 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a los ojos de Dios sin discriminación alguna.</a:t>
            </a:r>
            <a:endParaRPr lang="es-ES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352839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somos los seres humanos para Dios, según nos enseña </a:t>
            </a:r>
            <a:r>
              <a:rPr lang="es-ES_tradnl" sz="2800" dirty="0" err="1" smtClean="0">
                <a:latin typeface="Arial Black" pitchFamily="34" charset="0"/>
              </a:rPr>
              <a:t>JesuCristo</a:t>
            </a:r>
            <a:r>
              <a:rPr lang="es-ES_tradnl" sz="2800" dirty="0" smtClean="0">
                <a:latin typeface="Arial Black" pitchFamily="34" charset="0"/>
              </a:rPr>
              <a:t>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708" y="4907169"/>
            <a:ext cx="1654388" cy="146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09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0" y="-28130"/>
            <a:ext cx="11880850" cy="704424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/>
          <a:extLst/>
        </p:spPr>
        <p:txBody>
          <a:bodyPr wrap="square" lIns="89858" tIns="44929" rIns="89858" bIns="44929"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3900" b="1" dirty="0">
                <a:solidFill>
                  <a:srgbClr val="FF0000"/>
                </a:solidFill>
                <a:latin typeface="Arial" charset="0"/>
              </a:rPr>
              <a:t>FORMACIÓN RELIGIOSA</a:t>
            </a:r>
            <a:endParaRPr kumimoji="0" lang="es-ES_tradnl" altLang="es-ES" sz="31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8425" y="-28130"/>
            <a:ext cx="1692426" cy="236215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55341"/>
            <a:ext cx="1034784" cy="454875"/>
          </a:xfrm>
          <a:solidFill>
            <a:srgbClr val="00B0F0"/>
          </a:solidFill>
        </p:spPr>
        <p:txBody>
          <a:bodyPr/>
          <a:lstStyle/>
          <a:p>
            <a:pPr algn="ctr">
              <a:defRPr/>
            </a:pPr>
            <a:fld id="{9ED3F1C1-22CC-4767-99E7-272D209BE02A}" type="slidenum">
              <a:rPr lang="es-ES" sz="3500" b="1">
                <a:solidFill>
                  <a:schemeClr val="bg1"/>
                </a:solidFill>
              </a:rPr>
              <a:pPr algn="ctr">
                <a:defRPr/>
              </a:pPr>
              <a:t>9</a:t>
            </a:fld>
            <a:endParaRPr lang="es-ES" sz="3500" b="1" dirty="0">
              <a:solidFill>
                <a:schemeClr val="bg1"/>
              </a:solidFill>
            </a:endParaRPr>
          </a:p>
        </p:txBody>
      </p:sp>
      <p:sp>
        <p:nvSpPr>
          <p:cNvPr id="11" name="10 Pergamino vertical"/>
          <p:cNvSpPr/>
          <p:nvPr/>
        </p:nvSpPr>
        <p:spPr>
          <a:xfrm>
            <a:off x="4159046" y="676294"/>
            <a:ext cx="6029380" cy="5904656"/>
          </a:xfrm>
          <a:prstGeom prst="verticalScroll">
            <a:avLst>
              <a:gd name="adj" fmla="val 8031"/>
            </a:avLst>
          </a:prstGeom>
          <a:blipFill dpi="0" rotWithShape="1">
            <a:blip r:embed="rId4" cstate="print">
              <a:alphaModFix amt="54000"/>
            </a:blip>
            <a:srcRect/>
            <a:tile tx="0" ty="0" sx="100000" sy="100000" flip="none" algn="tl"/>
          </a:blipFill>
          <a:ln>
            <a:solidFill>
              <a:srgbClr val="FF0000"/>
            </a:solidFill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Las religiones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politeístas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son las que creen en </a:t>
            </a:r>
            <a:r>
              <a:rPr lang="es-ES_tradnl" sz="3200" dirty="0" smtClean="0">
                <a:solidFill>
                  <a:srgbClr val="FF0000"/>
                </a:solidFill>
                <a:latin typeface="Arial Black" pitchFamily="34" charset="0"/>
              </a:rPr>
              <a:t>muchos dioses,</a:t>
            </a:r>
            <a:r>
              <a:rPr lang="es-ES_tradnl" sz="3200" dirty="0" smtClean="0">
                <a:solidFill>
                  <a:srgbClr val="002060"/>
                </a:solidFill>
                <a:latin typeface="Arial Black" pitchFamily="34" charset="0"/>
              </a:rPr>
              <a:t> como eran las religiones antiguas de Egipto y Roma.</a:t>
            </a:r>
          </a:p>
          <a:p>
            <a:pPr algn="ctr"/>
            <a:endParaRPr lang="es-ES_tradnl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12" name="11 Redondear rectángulo de esquina diagonal"/>
          <p:cNvSpPr/>
          <p:nvPr/>
        </p:nvSpPr>
        <p:spPr>
          <a:xfrm>
            <a:off x="360518" y="959042"/>
            <a:ext cx="3432381" cy="2846042"/>
          </a:xfrm>
          <a:prstGeom prst="round2DiagRect">
            <a:avLst/>
          </a:prstGeom>
          <a:blipFill dpi="0" rotWithShape="1">
            <a:blip r:embed="rId5" cstate="print">
              <a:alphaModFix amt="69000"/>
            </a:blip>
            <a:srcRect/>
            <a:tile tx="0" ty="0" sx="100000" sy="100000" flip="none" algn="tl"/>
          </a:blipFill>
          <a:ln w="5715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>
            <a:normAutofit/>
          </a:bodyPr>
          <a:lstStyle/>
          <a:p>
            <a:pPr algn="ctr"/>
            <a:r>
              <a:rPr lang="es-ES_tradnl" sz="2800" dirty="0" smtClean="0">
                <a:latin typeface="Arial Black" pitchFamily="34" charset="0"/>
              </a:rPr>
              <a:t>¿Qué son religiones </a:t>
            </a:r>
            <a:r>
              <a:rPr lang="es-ES_tradnl" sz="2800" dirty="0" smtClean="0">
                <a:latin typeface="Arial Black" pitchFamily="34" charset="0"/>
              </a:rPr>
              <a:t>politeístas?</a:t>
            </a:r>
            <a:endParaRPr lang="es-ES" sz="2800" dirty="0">
              <a:latin typeface="Arial Black" pitchFamily="34" charset="0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510" y="3971240"/>
            <a:ext cx="2618196" cy="23531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30064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  <p:bldP spid="12" grpId="0" animBg="1"/>
    </p:bldLst>
  </p:timing>
</p:sld>
</file>

<file path=ppt/theme/theme1.xml><?xml version="1.0" encoding="utf-8"?>
<a:theme xmlns:a="http://schemas.openxmlformats.org/drawingml/2006/main" name="Faceta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2060</TotalTime>
  <Words>2322</Words>
  <Application>Microsoft Office PowerPoint</Application>
  <PresentationFormat>Personalizado</PresentationFormat>
  <Paragraphs>289</Paragraphs>
  <Slides>56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56</vt:i4>
      </vt:variant>
    </vt:vector>
  </HeadingPairs>
  <TitlesOfParts>
    <vt:vector size="57" baseType="lpstr">
      <vt:lpstr>Faceta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Trabajo en Red</dc:title>
  <dc:creator>Antolín de la Muñoza s.j.</dc:creator>
  <cp:lastModifiedBy>www.intercambiosvirtuales.org</cp:lastModifiedBy>
  <cp:revision>77</cp:revision>
  <dcterms:created xsi:type="dcterms:W3CDTF">2015-11-28T05:33:51Z</dcterms:created>
  <dcterms:modified xsi:type="dcterms:W3CDTF">2016-05-02T17:17:13Z</dcterms:modified>
</cp:coreProperties>
</file>